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273" r:id="rId3"/>
    <p:sldId id="274" r:id="rId4"/>
    <p:sldId id="275" r:id="rId5"/>
    <p:sldId id="276" r:id="rId6"/>
    <p:sldId id="277" r:id="rId7"/>
    <p:sldId id="307" r:id="rId8"/>
    <p:sldId id="308" r:id="rId9"/>
    <p:sldId id="305" r:id="rId10"/>
    <p:sldId id="306" r:id="rId11"/>
    <p:sldId id="278" r:id="rId12"/>
    <p:sldId id="279" r:id="rId13"/>
    <p:sldId id="281" r:id="rId14"/>
    <p:sldId id="280" r:id="rId15"/>
    <p:sldId id="282" r:id="rId16"/>
    <p:sldId id="283" r:id="rId17"/>
    <p:sldId id="284" r:id="rId18"/>
    <p:sldId id="288" r:id="rId19"/>
    <p:sldId id="294" r:id="rId20"/>
    <p:sldId id="304" r:id="rId21"/>
    <p:sldId id="295" r:id="rId22"/>
    <p:sldId id="285" r:id="rId23"/>
    <p:sldId id="290" r:id="rId24"/>
    <p:sldId id="291" r:id="rId25"/>
    <p:sldId id="302" r:id="rId26"/>
    <p:sldId id="303" r:id="rId27"/>
    <p:sldId id="286" r:id="rId28"/>
    <p:sldId id="301" r:id="rId29"/>
    <p:sldId id="289" r:id="rId30"/>
    <p:sldId id="29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993300"/>
    <a:srgbClr val="FF00FF"/>
    <a:srgbClr val="FF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740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B41CA-2DE1-484A-ABB0-1D58DA382C8E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09222-D5AC-4F8B-BCBA-839DC579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00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09222-D5AC-4F8B-BCBA-839DC579AB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75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BFFED48-C688-4C24-85A1-5BC0E716D2B1}" type="slidenum">
              <a:rPr lang="en-US" altLang="en-US">
                <a:latin typeface="Arial" charset="0"/>
              </a:rPr>
              <a:pPr/>
              <a:t>27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5324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6867" name="文本占位符 53250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36868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fld id="{6F714076-E5E6-4619-B872-6CFC22A6F3A3}" type="slidenum">
              <a:rPr lang="en-US" altLang="zh-CN" sz="1200">
                <a:solidFill>
                  <a:prstClr val="black"/>
                </a:solidFill>
              </a:rPr>
              <a:pPr/>
              <a:t>29</a:t>
            </a:fld>
            <a:endParaRPr lang="en-US" altLang="zh-CN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03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36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11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009 w 6027"/>
                <a:gd name="T1" fmla="*/ 9 h 2296"/>
                <a:gd name="T2" fmla="*/ 0 w 6027"/>
                <a:gd name="T3" fmla="*/ 9 h 2296"/>
                <a:gd name="T4" fmla="*/ 0 w 6027"/>
                <a:gd name="T5" fmla="*/ 0 h 2296"/>
                <a:gd name="T6" fmla="*/ 4009 w 6027"/>
                <a:gd name="T7" fmla="*/ 0 h 2296"/>
                <a:gd name="T8" fmla="*/ 4009 w 6027"/>
                <a:gd name="T9" fmla="*/ 9 h 2296"/>
                <a:gd name="T10" fmla="*/ 4009 w 6027"/>
                <a:gd name="T11" fmla="*/ 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i="1" u="sng">
              <a:solidFill>
                <a:srgbClr val="090703"/>
              </a:solidFill>
              <a:latin typeface="VNI-Times" pitchFamily="2" charset="0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49 h 353"/>
                  <a:gd name="T4" fmla="*/ 24 w 186"/>
                  <a:gd name="T5" fmla="*/ 84 h 353"/>
                  <a:gd name="T6" fmla="*/ 18 w 186"/>
                  <a:gd name="T7" fmla="*/ 181 h 353"/>
                  <a:gd name="T8" fmla="*/ 42 w 186"/>
                  <a:gd name="T9" fmla="*/ 314 h 353"/>
                  <a:gd name="T10" fmla="*/ 48 w 186"/>
                  <a:gd name="T11" fmla="*/ 445 h 353"/>
                  <a:gd name="T12" fmla="*/ 0 w 186"/>
                  <a:gd name="T13" fmla="*/ 972 h 353"/>
                  <a:gd name="T14" fmla="*/ 54 w 186"/>
                  <a:gd name="T15" fmla="*/ 643 h 353"/>
                  <a:gd name="T16" fmla="*/ 84 w 186"/>
                  <a:gd name="T17" fmla="*/ 593 h 353"/>
                  <a:gd name="T18" fmla="*/ 126 w 186"/>
                  <a:gd name="T19" fmla="*/ 348 h 353"/>
                  <a:gd name="T20" fmla="*/ 144 w 186"/>
                  <a:gd name="T21" fmla="*/ 329 h 353"/>
                  <a:gd name="T22" fmla="*/ 144 w 186"/>
                  <a:gd name="T23" fmla="*/ 248 h 353"/>
                  <a:gd name="T24" fmla="*/ 186 w 186"/>
                  <a:gd name="T25" fmla="*/ 181 h 353"/>
                  <a:gd name="T26" fmla="*/ 162 w 186"/>
                  <a:gd name="T27" fmla="*/ 16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7 h 66"/>
                  <a:gd name="T8" fmla="*/ 6 w 155"/>
                  <a:gd name="T9" fmla="*/ 49 h 66"/>
                  <a:gd name="T10" fmla="*/ 0 w 155"/>
                  <a:gd name="T11" fmla="*/ 68 h 66"/>
                  <a:gd name="T12" fmla="*/ 78 w 155"/>
                  <a:gd name="T13" fmla="*/ 166 h 66"/>
                  <a:gd name="T14" fmla="*/ 96 w 155"/>
                  <a:gd name="T15" fmla="*/ 117 h 66"/>
                  <a:gd name="T16" fmla="*/ 155 w 155"/>
                  <a:gd name="T17" fmla="*/ 185 h 66"/>
                  <a:gd name="T18" fmla="*/ 126 w 155"/>
                  <a:gd name="T19" fmla="*/ 68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05 h 72"/>
                  <a:gd name="T2" fmla="*/ 0 w 42"/>
                  <a:gd name="T3" fmla="*/ 53 h 72"/>
                  <a:gd name="T4" fmla="*/ 12 w 42"/>
                  <a:gd name="T5" fmla="*/ 18 h 72"/>
                  <a:gd name="T6" fmla="*/ 0 w 42"/>
                  <a:gd name="T7" fmla="*/ 18 h 72"/>
                  <a:gd name="T8" fmla="*/ 12 w 42"/>
                  <a:gd name="T9" fmla="*/ 18 h 72"/>
                  <a:gd name="T10" fmla="*/ 24 w 42"/>
                  <a:gd name="T11" fmla="*/ 18 h 72"/>
                  <a:gd name="T12" fmla="*/ 36 w 42"/>
                  <a:gd name="T13" fmla="*/ 18 h 72"/>
                  <a:gd name="T14" fmla="*/ 42 w 42"/>
                  <a:gd name="T15" fmla="*/ 0 h 72"/>
                  <a:gd name="T16" fmla="*/ 30 w 42"/>
                  <a:gd name="T17" fmla="*/ 53 h 72"/>
                  <a:gd name="T18" fmla="*/ 42 w 42"/>
                  <a:gd name="T19" fmla="*/ 141 h 72"/>
                  <a:gd name="T20" fmla="*/ 12 w 42"/>
                  <a:gd name="T21" fmla="*/ 206 h 72"/>
                  <a:gd name="T22" fmla="*/ 6 w 42"/>
                  <a:gd name="T23" fmla="*/ 105 h 72"/>
                  <a:gd name="T24" fmla="*/ 6 w 42"/>
                  <a:gd name="T25" fmla="*/ 105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9 h 287"/>
                <a:gd name="T4" fmla="*/ 66 w 365"/>
                <a:gd name="T5" fmla="*/ 126 h 287"/>
                <a:gd name="T6" fmla="*/ 143 w 365"/>
                <a:gd name="T7" fmla="*/ 207 h 287"/>
                <a:gd name="T8" fmla="*/ 191 w 365"/>
                <a:gd name="T9" fmla="*/ 189 h 287"/>
                <a:gd name="T10" fmla="*/ 341 w 365"/>
                <a:gd name="T11" fmla="*/ 323 h 287"/>
                <a:gd name="T12" fmla="*/ 305 w 365"/>
                <a:gd name="T13" fmla="*/ 198 h 287"/>
                <a:gd name="T14" fmla="*/ 365 w 365"/>
                <a:gd name="T15" fmla="*/ 150 h 287"/>
                <a:gd name="T16" fmla="*/ 359 w 365"/>
                <a:gd name="T17" fmla="*/ 144 h 287"/>
                <a:gd name="T18" fmla="*/ 335 w 365"/>
                <a:gd name="T19" fmla="*/ 132 h 287"/>
                <a:gd name="T20" fmla="*/ 299 w 365"/>
                <a:gd name="T21" fmla="*/ 99 h 287"/>
                <a:gd name="T22" fmla="*/ 257 w 365"/>
                <a:gd name="T23" fmla="*/ 81 h 287"/>
                <a:gd name="T24" fmla="*/ 215 w 365"/>
                <a:gd name="T25" fmla="*/ 63 h 287"/>
                <a:gd name="T26" fmla="*/ 173 w 365"/>
                <a:gd name="T27" fmla="*/ 45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9 h 60"/>
                <a:gd name="T16" fmla="*/ 65 w 71"/>
                <a:gd name="T17" fmla="*/ 51 h 60"/>
                <a:gd name="T18" fmla="*/ 71 w 71"/>
                <a:gd name="T19" fmla="*/ 63 h 60"/>
                <a:gd name="T20" fmla="*/ 71 w 71"/>
                <a:gd name="T21" fmla="*/ 69 h 60"/>
                <a:gd name="T22" fmla="*/ 59 w 71"/>
                <a:gd name="T23" fmla="*/ 63 h 60"/>
                <a:gd name="T24" fmla="*/ 47 w 71"/>
                <a:gd name="T25" fmla="*/ 51 h 60"/>
                <a:gd name="T26" fmla="*/ 23 w 71"/>
                <a:gd name="T27" fmla="*/ 39 h 60"/>
                <a:gd name="T28" fmla="*/ 23 w 71"/>
                <a:gd name="T29" fmla="*/ 45 h 60"/>
                <a:gd name="T30" fmla="*/ 18 w 71"/>
                <a:gd name="T31" fmla="*/ 51 h 60"/>
                <a:gd name="T32" fmla="*/ 12 w 71"/>
                <a:gd name="T33" fmla="*/ 57 h 60"/>
                <a:gd name="T34" fmla="*/ 6 w 71"/>
                <a:gd name="T35" fmla="*/ 57 h 60"/>
                <a:gd name="T36" fmla="*/ 6 w 71"/>
                <a:gd name="T37" fmla="*/ 57 h 60"/>
                <a:gd name="T38" fmla="*/ 6 w 71"/>
                <a:gd name="T39" fmla="*/ 45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3 h 162"/>
                <a:gd name="T10" fmla="*/ 96 w 161"/>
                <a:gd name="T11" fmla="*/ 69 h 162"/>
                <a:gd name="T12" fmla="*/ 102 w 161"/>
                <a:gd name="T13" fmla="*/ 81 h 162"/>
                <a:gd name="T14" fmla="*/ 108 w 161"/>
                <a:gd name="T15" fmla="*/ 93 h 162"/>
                <a:gd name="T16" fmla="*/ 120 w 161"/>
                <a:gd name="T17" fmla="*/ 105 h 162"/>
                <a:gd name="T18" fmla="*/ 143 w 161"/>
                <a:gd name="T19" fmla="*/ 124 h 162"/>
                <a:gd name="T20" fmla="*/ 155 w 161"/>
                <a:gd name="T21" fmla="*/ 156 h 162"/>
                <a:gd name="T22" fmla="*/ 161 w 161"/>
                <a:gd name="T23" fmla="*/ 174 h 162"/>
                <a:gd name="T24" fmla="*/ 161 w 161"/>
                <a:gd name="T25" fmla="*/ 180 h 162"/>
                <a:gd name="T26" fmla="*/ 96 w 161"/>
                <a:gd name="T27" fmla="*/ 111 h 162"/>
                <a:gd name="T28" fmla="*/ 30 w 161"/>
                <a:gd name="T29" fmla="*/ 63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9 h 60"/>
                <a:gd name="T4" fmla="*/ 41 w 59"/>
                <a:gd name="T5" fmla="*/ 45 h 60"/>
                <a:gd name="T6" fmla="*/ 47 w 59"/>
                <a:gd name="T7" fmla="*/ 51 h 60"/>
                <a:gd name="T8" fmla="*/ 53 w 59"/>
                <a:gd name="T9" fmla="*/ 63 h 60"/>
                <a:gd name="T10" fmla="*/ 53 w 59"/>
                <a:gd name="T11" fmla="*/ 69 h 60"/>
                <a:gd name="T12" fmla="*/ 47 w 59"/>
                <a:gd name="T13" fmla="*/ 63 h 60"/>
                <a:gd name="T14" fmla="*/ 35 w 59"/>
                <a:gd name="T15" fmla="*/ 57 h 60"/>
                <a:gd name="T16" fmla="*/ 23 w 59"/>
                <a:gd name="T17" fmla="*/ 45 h 60"/>
                <a:gd name="T18" fmla="*/ 17 w 59"/>
                <a:gd name="T19" fmla="*/ 39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5 h 204"/>
                <a:gd name="T2" fmla="*/ 245 w 245"/>
                <a:gd name="T3" fmla="*/ 51 h 204"/>
                <a:gd name="T4" fmla="*/ 209 w 245"/>
                <a:gd name="T5" fmla="*/ 93 h 204"/>
                <a:gd name="T6" fmla="*/ 143 w 245"/>
                <a:gd name="T7" fmla="*/ 150 h 204"/>
                <a:gd name="T8" fmla="*/ 167 w 245"/>
                <a:gd name="T9" fmla="*/ 176 h 204"/>
                <a:gd name="T10" fmla="*/ 179 w 245"/>
                <a:gd name="T11" fmla="*/ 231 h 204"/>
                <a:gd name="T12" fmla="*/ 77 w 245"/>
                <a:gd name="T13" fmla="*/ 150 h 204"/>
                <a:gd name="T14" fmla="*/ 47 w 245"/>
                <a:gd name="T15" fmla="*/ 93 h 204"/>
                <a:gd name="T16" fmla="*/ 89 w 245"/>
                <a:gd name="T17" fmla="*/ 75 h 204"/>
                <a:gd name="T18" fmla="*/ 59 w 245"/>
                <a:gd name="T19" fmla="*/ 45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5 h 204"/>
                <a:gd name="T50" fmla="*/ 233 w 245"/>
                <a:gd name="T51" fmla="*/ 45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1026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6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999B8-2292-44A8-9875-CC669A2ECC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14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00FBC-6796-447B-866E-EA05EC15051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608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0BE41-CFC2-44BB-80FB-EE618D1834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718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39EC5-5305-4AF0-9284-DDBE2F332D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911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8165E-DFC3-47BA-B8CC-CCAEDC7AAED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429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083DF-0F9E-47B5-89E1-DDCE980BEB8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394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A0FF3-D158-476E-B552-26B809C4A5B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608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6D757-68A5-4FE0-BD2F-1ABF8062BEC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080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893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E8B38-7AE9-4E24-A367-D2F6074E84B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126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ED53C-5075-4465-B01D-9AC634D150A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0517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5FEEC-032D-497F-BE56-F2231EA93FA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746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833CFB6-7359-489A-9FF0-4156D3BF9719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7/26/2021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4683959-731A-41BC-9D40-0CDAA4EBA5B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064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48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749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36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29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6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85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8E15E-4FF8-4DBA-B4FF-219B5BE93B8F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06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009 w 6027"/>
                <a:gd name="T1" fmla="*/ 9 h 2296"/>
                <a:gd name="T2" fmla="*/ 0 w 6027"/>
                <a:gd name="T3" fmla="*/ 9 h 2296"/>
                <a:gd name="T4" fmla="*/ 0 w 6027"/>
                <a:gd name="T5" fmla="*/ 0 h 2296"/>
                <a:gd name="T6" fmla="*/ 4009 w 6027"/>
                <a:gd name="T7" fmla="*/ 0 h 2296"/>
                <a:gd name="T8" fmla="*/ 4009 w 6027"/>
                <a:gd name="T9" fmla="*/ 9 h 2296"/>
                <a:gd name="T10" fmla="*/ 4009 w 6027"/>
                <a:gd name="T11" fmla="*/ 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i="1" u="sng">
              <a:solidFill>
                <a:srgbClr val="090703"/>
              </a:solidFill>
              <a:latin typeface="VNI-Times" pitchFamily="2" charset="0"/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92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49 h 353"/>
                  <a:gd name="T4" fmla="*/ 24 w 186"/>
                  <a:gd name="T5" fmla="*/ 84 h 353"/>
                  <a:gd name="T6" fmla="*/ 18 w 186"/>
                  <a:gd name="T7" fmla="*/ 181 h 353"/>
                  <a:gd name="T8" fmla="*/ 42 w 186"/>
                  <a:gd name="T9" fmla="*/ 314 h 353"/>
                  <a:gd name="T10" fmla="*/ 48 w 186"/>
                  <a:gd name="T11" fmla="*/ 445 h 353"/>
                  <a:gd name="T12" fmla="*/ 0 w 186"/>
                  <a:gd name="T13" fmla="*/ 972 h 353"/>
                  <a:gd name="T14" fmla="*/ 54 w 186"/>
                  <a:gd name="T15" fmla="*/ 643 h 353"/>
                  <a:gd name="T16" fmla="*/ 84 w 186"/>
                  <a:gd name="T17" fmla="*/ 593 h 353"/>
                  <a:gd name="T18" fmla="*/ 126 w 186"/>
                  <a:gd name="T19" fmla="*/ 348 h 353"/>
                  <a:gd name="T20" fmla="*/ 144 w 186"/>
                  <a:gd name="T21" fmla="*/ 329 h 353"/>
                  <a:gd name="T22" fmla="*/ 144 w 186"/>
                  <a:gd name="T23" fmla="*/ 248 h 353"/>
                  <a:gd name="T24" fmla="*/ 186 w 186"/>
                  <a:gd name="T25" fmla="*/ 181 h 353"/>
                  <a:gd name="T26" fmla="*/ 162 w 186"/>
                  <a:gd name="T27" fmla="*/ 16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7 h 66"/>
                  <a:gd name="T8" fmla="*/ 6 w 155"/>
                  <a:gd name="T9" fmla="*/ 49 h 66"/>
                  <a:gd name="T10" fmla="*/ 0 w 155"/>
                  <a:gd name="T11" fmla="*/ 68 h 66"/>
                  <a:gd name="T12" fmla="*/ 78 w 155"/>
                  <a:gd name="T13" fmla="*/ 166 h 66"/>
                  <a:gd name="T14" fmla="*/ 96 w 155"/>
                  <a:gd name="T15" fmla="*/ 117 h 66"/>
                  <a:gd name="T16" fmla="*/ 155 w 155"/>
                  <a:gd name="T17" fmla="*/ 185 h 66"/>
                  <a:gd name="T18" fmla="*/ 126 w 155"/>
                  <a:gd name="T19" fmla="*/ 68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05 h 72"/>
                  <a:gd name="T2" fmla="*/ 0 w 42"/>
                  <a:gd name="T3" fmla="*/ 53 h 72"/>
                  <a:gd name="T4" fmla="*/ 12 w 42"/>
                  <a:gd name="T5" fmla="*/ 18 h 72"/>
                  <a:gd name="T6" fmla="*/ 0 w 42"/>
                  <a:gd name="T7" fmla="*/ 18 h 72"/>
                  <a:gd name="T8" fmla="*/ 12 w 42"/>
                  <a:gd name="T9" fmla="*/ 18 h 72"/>
                  <a:gd name="T10" fmla="*/ 24 w 42"/>
                  <a:gd name="T11" fmla="*/ 18 h 72"/>
                  <a:gd name="T12" fmla="*/ 36 w 42"/>
                  <a:gd name="T13" fmla="*/ 18 h 72"/>
                  <a:gd name="T14" fmla="*/ 42 w 42"/>
                  <a:gd name="T15" fmla="*/ 0 h 72"/>
                  <a:gd name="T16" fmla="*/ 30 w 42"/>
                  <a:gd name="T17" fmla="*/ 53 h 72"/>
                  <a:gd name="T18" fmla="*/ 42 w 42"/>
                  <a:gd name="T19" fmla="*/ 141 h 72"/>
                  <a:gd name="T20" fmla="*/ 12 w 42"/>
                  <a:gd name="T21" fmla="*/ 206 h 72"/>
                  <a:gd name="T22" fmla="*/ 6 w 42"/>
                  <a:gd name="T23" fmla="*/ 105 h 72"/>
                  <a:gd name="T24" fmla="*/ 6 w 42"/>
                  <a:gd name="T25" fmla="*/ 105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</p:grpSp>
        <p:sp>
          <p:nvSpPr>
            <p:cNvPr id="92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9 h 287"/>
                <a:gd name="T4" fmla="*/ 66 w 365"/>
                <a:gd name="T5" fmla="*/ 126 h 287"/>
                <a:gd name="T6" fmla="*/ 143 w 365"/>
                <a:gd name="T7" fmla="*/ 207 h 287"/>
                <a:gd name="T8" fmla="*/ 191 w 365"/>
                <a:gd name="T9" fmla="*/ 189 h 287"/>
                <a:gd name="T10" fmla="*/ 341 w 365"/>
                <a:gd name="T11" fmla="*/ 323 h 287"/>
                <a:gd name="T12" fmla="*/ 305 w 365"/>
                <a:gd name="T13" fmla="*/ 198 h 287"/>
                <a:gd name="T14" fmla="*/ 365 w 365"/>
                <a:gd name="T15" fmla="*/ 150 h 287"/>
                <a:gd name="T16" fmla="*/ 359 w 365"/>
                <a:gd name="T17" fmla="*/ 144 h 287"/>
                <a:gd name="T18" fmla="*/ 335 w 365"/>
                <a:gd name="T19" fmla="*/ 132 h 287"/>
                <a:gd name="T20" fmla="*/ 299 w 365"/>
                <a:gd name="T21" fmla="*/ 99 h 287"/>
                <a:gd name="T22" fmla="*/ 257 w 365"/>
                <a:gd name="T23" fmla="*/ 81 h 287"/>
                <a:gd name="T24" fmla="*/ 215 w 365"/>
                <a:gd name="T25" fmla="*/ 63 h 287"/>
                <a:gd name="T26" fmla="*/ 173 w 365"/>
                <a:gd name="T27" fmla="*/ 45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9 h 60"/>
                <a:gd name="T16" fmla="*/ 65 w 71"/>
                <a:gd name="T17" fmla="*/ 51 h 60"/>
                <a:gd name="T18" fmla="*/ 71 w 71"/>
                <a:gd name="T19" fmla="*/ 63 h 60"/>
                <a:gd name="T20" fmla="*/ 71 w 71"/>
                <a:gd name="T21" fmla="*/ 69 h 60"/>
                <a:gd name="T22" fmla="*/ 59 w 71"/>
                <a:gd name="T23" fmla="*/ 63 h 60"/>
                <a:gd name="T24" fmla="*/ 47 w 71"/>
                <a:gd name="T25" fmla="*/ 51 h 60"/>
                <a:gd name="T26" fmla="*/ 23 w 71"/>
                <a:gd name="T27" fmla="*/ 39 h 60"/>
                <a:gd name="T28" fmla="*/ 23 w 71"/>
                <a:gd name="T29" fmla="*/ 45 h 60"/>
                <a:gd name="T30" fmla="*/ 18 w 71"/>
                <a:gd name="T31" fmla="*/ 51 h 60"/>
                <a:gd name="T32" fmla="*/ 12 w 71"/>
                <a:gd name="T33" fmla="*/ 57 h 60"/>
                <a:gd name="T34" fmla="*/ 6 w 71"/>
                <a:gd name="T35" fmla="*/ 57 h 60"/>
                <a:gd name="T36" fmla="*/ 6 w 71"/>
                <a:gd name="T37" fmla="*/ 57 h 60"/>
                <a:gd name="T38" fmla="*/ 6 w 71"/>
                <a:gd name="T39" fmla="*/ 45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3 h 162"/>
                <a:gd name="T10" fmla="*/ 96 w 161"/>
                <a:gd name="T11" fmla="*/ 69 h 162"/>
                <a:gd name="T12" fmla="*/ 102 w 161"/>
                <a:gd name="T13" fmla="*/ 81 h 162"/>
                <a:gd name="T14" fmla="*/ 108 w 161"/>
                <a:gd name="T15" fmla="*/ 93 h 162"/>
                <a:gd name="T16" fmla="*/ 120 w 161"/>
                <a:gd name="T17" fmla="*/ 105 h 162"/>
                <a:gd name="T18" fmla="*/ 143 w 161"/>
                <a:gd name="T19" fmla="*/ 124 h 162"/>
                <a:gd name="T20" fmla="*/ 155 w 161"/>
                <a:gd name="T21" fmla="*/ 156 h 162"/>
                <a:gd name="T22" fmla="*/ 161 w 161"/>
                <a:gd name="T23" fmla="*/ 174 h 162"/>
                <a:gd name="T24" fmla="*/ 161 w 161"/>
                <a:gd name="T25" fmla="*/ 180 h 162"/>
                <a:gd name="T26" fmla="*/ 96 w 161"/>
                <a:gd name="T27" fmla="*/ 111 h 162"/>
                <a:gd name="T28" fmla="*/ 30 w 161"/>
                <a:gd name="T29" fmla="*/ 63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9 h 60"/>
                <a:gd name="T4" fmla="*/ 41 w 59"/>
                <a:gd name="T5" fmla="*/ 45 h 60"/>
                <a:gd name="T6" fmla="*/ 47 w 59"/>
                <a:gd name="T7" fmla="*/ 51 h 60"/>
                <a:gd name="T8" fmla="*/ 53 w 59"/>
                <a:gd name="T9" fmla="*/ 63 h 60"/>
                <a:gd name="T10" fmla="*/ 53 w 59"/>
                <a:gd name="T11" fmla="*/ 69 h 60"/>
                <a:gd name="T12" fmla="*/ 47 w 59"/>
                <a:gd name="T13" fmla="*/ 63 h 60"/>
                <a:gd name="T14" fmla="*/ 35 w 59"/>
                <a:gd name="T15" fmla="*/ 57 h 60"/>
                <a:gd name="T16" fmla="*/ 23 w 59"/>
                <a:gd name="T17" fmla="*/ 45 h 60"/>
                <a:gd name="T18" fmla="*/ 17 w 59"/>
                <a:gd name="T19" fmla="*/ 39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5 h 204"/>
                <a:gd name="T2" fmla="*/ 245 w 245"/>
                <a:gd name="T3" fmla="*/ 51 h 204"/>
                <a:gd name="T4" fmla="*/ 209 w 245"/>
                <a:gd name="T5" fmla="*/ 93 h 204"/>
                <a:gd name="T6" fmla="*/ 143 w 245"/>
                <a:gd name="T7" fmla="*/ 150 h 204"/>
                <a:gd name="T8" fmla="*/ 167 w 245"/>
                <a:gd name="T9" fmla="*/ 176 h 204"/>
                <a:gd name="T10" fmla="*/ 179 w 245"/>
                <a:gd name="T11" fmla="*/ 231 h 204"/>
                <a:gd name="T12" fmla="*/ 77 w 245"/>
                <a:gd name="T13" fmla="*/ 150 h 204"/>
                <a:gd name="T14" fmla="*/ 47 w 245"/>
                <a:gd name="T15" fmla="*/ 93 h 204"/>
                <a:gd name="T16" fmla="*/ 89 w 245"/>
                <a:gd name="T17" fmla="*/ 75 h 204"/>
                <a:gd name="T18" fmla="*/ 59 w 245"/>
                <a:gd name="T19" fmla="*/ 45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5 h 204"/>
                <a:gd name="T50" fmla="*/ 233 w 245"/>
                <a:gd name="T51" fmla="*/ 45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92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F062C9-D7EF-4ACB-877A-4E873AB08B19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46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audio" Target="NUL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inh%20Dia%20Ly%206.avi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inh%20Dia%20Ly%206.avi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inh%20Dia%20Ly%206.avi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50+++ Tranh Phong Cảnh Biển Đẹp Say Đắm Lòng Ngườ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" y="952500"/>
            <a:ext cx="9115283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44491" y="1077515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u="none" dirty="0" err="1">
                <a:solidFill>
                  <a:schemeClr val="bg1"/>
                </a:solidFill>
                <a:latin typeface="Times New Roman" pitchFamily="18" charset="0"/>
              </a:rPr>
              <a:t>Tiết</a:t>
            </a:r>
            <a:r>
              <a:rPr lang="en-US" u="none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u="none" dirty="0" smtClean="0">
                <a:solidFill>
                  <a:schemeClr val="bg1"/>
                </a:solidFill>
                <a:latin typeface="Times New Roman" pitchFamily="18" charset="0"/>
              </a:rPr>
              <a:t>38 </a:t>
            </a:r>
            <a:r>
              <a:rPr lang="en-US" u="none" dirty="0">
                <a:solidFill>
                  <a:schemeClr val="bg1"/>
                </a:solidFill>
                <a:latin typeface="Times New Roman" pitchFamily="18" charset="0"/>
              </a:rPr>
              <a:t>- </a:t>
            </a:r>
            <a:r>
              <a:rPr lang="en-US" u="none" dirty="0" err="1">
                <a:solidFill>
                  <a:schemeClr val="bg1"/>
                </a:solidFill>
                <a:latin typeface="Times New Roman" pitchFamily="18" charset="0"/>
              </a:rPr>
              <a:t>Bài</a:t>
            </a:r>
            <a:r>
              <a:rPr lang="en-US" u="none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u="none" dirty="0" smtClean="0">
                <a:solidFill>
                  <a:schemeClr val="bg1"/>
                </a:solidFill>
                <a:latin typeface="Times New Roman" pitchFamily="18" charset="0"/>
              </a:rPr>
              <a:t>18:</a:t>
            </a:r>
            <a:endParaRPr lang="en-US" u="none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57200" y="1596628"/>
            <a:ext cx="8610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400" i="0" u="none" dirty="0" smtClean="0">
                <a:solidFill>
                  <a:srgbClr val="FFFF00"/>
                </a:solidFill>
                <a:latin typeface="Tahoma" pitchFamily="34" charset="0"/>
              </a:rPr>
              <a:t>BIỂN VÀ ĐẠI DƯƠNG</a:t>
            </a:r>
            <a:endParaRPr lang="en-US" sz="5400" i="0" u="none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838200" y="609600"/>
            <a:ext cx="708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" name="WordArt 13"/>
          <p:cNvSpPr>
            <a:spLocks noChangeArrowheads="1" noChangeShapeType="1" noTextEdit="1"/>
          </p:cNvSpPr>
          <p:nvPr/>
        </p:nvSpPr>
        <p:spPr bwMode="auto">
          <a:xfrm>
            <a:off x="1223122" y="0"/>
            <a:ext cx="7692278" cy="952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b="1" kern="10" dirty="0" err="1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Chöông</a:t>
            </a:r>
            <a:r>
              <a:rPr lang="en-US" b="1" kern="10" dirty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 </a:t>
            </a:r>
            <a:r>
              <a:rPr lang="en-US" b="1" kern="10" dirty="0" smtClean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5 – NÖÔÙC TREÂN TRAÙI </a:t>
            </a:r>
            <a:r>
              <a:rPr lang="en-US" b="1" kern="10" dirty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ÑAÁT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755"/>
            <a:ext cx="1223122" cy="1032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6195317"/>
            <a:ext cx="9115283" cy="646331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.VnShelley Allegro" pitchFamily="82" charset="0"/>
              </a:rPr>
              <a:t>GV: 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Nguy</a:t>
            </a:r>
            <a:r>
              <a:rPr lang="en-US" sz="2400" i="1" dirty="0" err="1" smtClean="0">
                <a:solidFill>
                  <a:srgbClr val="FFFF00"/>
                </a:solidFill>
                <a:latin typeface=".VnShelley Allegro" pitchFamily="82" charset="0"/>
              </a:rPr>
              <a:t>ễ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n</a:t>
            </a:r>
            <a:r>
              <a:rPr lang="en-US" sz="3600" b="1" dirty="0" smtClean="0">
                <a:solidFill>
                  <a:srgbClr val="FFFF00"/>
                </a:solidFill>
                <a:latin typeface=".VnShelley Allegro" pitchFamily="8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Th</a:t>
            </a:r>
            <a:r>
              <a:rPr lang="en-US" sz="2400" b="1" i="1" dirty="0" err="1" smtClean="0">
                <a:solidFill>
                  <a:srgbClr val="FFFF00"/>
                </a:solidFill>
                <a:latin typeface=".VnShelley Allegro" pitchFamily="82" charset="0"/>
              </a:rPr>
              <a:t>ị</a:t>
            </a:r>
            <a:r>
              <a:rPr lang="en-US" sz="3600" b="1" dirty="0" smtClean="0">
                <a:solidFill>
                  <a:srgbClr val="FFFF00"/>
                </a:solidFill>
                <a:latin typeface=".VnShelley Allegro" pitchFamily="8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H</a:t>
            </a:r>
            <a:r>
              <a:rPr lang="en-US" sz="2400" i="1" dirty="0" err="1" smtClean="0">
                <a:solidFill>
                  <a:srgbClr val="FFFF00"/>
                </a:solidFill>
                <a:latin typeface=".VnShelley Allegro" pitchFamily="82" charset="0"/>
              </a:rPr>
              <a:t>ạ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nh</a:t>
            </a:r>
            <a:r>
              <a:rPr lang="en-US" sz="3600" b="1" dirty="0" smtClean="0">
                <a:solidFill>
                  <a:srgbClr val="FFFF00"/>
                </a:solidFill>
                <a:latin typeface=".VnShelley Allegro" pitchFamily="8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Nh</a:t>
            </a:r>
            <a:r>
              <a:rPr lang="en-US" sz="2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n</a:t>
            </a:r>
            <a:endParaRPr lang="en-US" sz="3600" b="1" dirty="0">
              <a:solidFill>
                <a:srgbClr val="FFFF00"/>
              </a:solidFill>
              <a:latin typeface=".VnShelley Allegro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43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914400" y="1384757"/>
            <a:ext cx="8077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/>
              <a:t>.</a:t>
            </a:r>
            <a:endParaRPr lang="nl-NL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 smtClean="0">
                <a:solidFill>
                  <a:srgbClr val="0000CC"/>
                </a:solidFill>
                <a:latin typeface="Tahoma" pitchFamily="34" charset="0"/>
              </a:rPr>
              <a:t>BÀI 18. BIỂN VÀ ĐẠI DƯƠNG</a:t>
            </a:r>
            <a:endParaRPr lang="en-US" sz="3000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62000" y="908737"/>
            <a:ext cx="56388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nl-NL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Biển và đại dương:</a:t>
            </a:r>
            <a:endParaRPr lang="nl-NL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85800" y="2209800"/>
            <a:ext cx="769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 smtClean="0">
                <a:solidFill>
                  <a:srgbClr val="C00000"/>
                </a:solidFill>
              </a:rPr>
              <a:t>II</a:t>
            </a:r>
            <a:r>
              <a:rPr lang="en-US" sz="3000" b="1" dirty="0">
                <a:solidFill>
                  <a:srgbClr val="C00000"/>
                </a:solidFill>
              </a:rPr>
              <a:t>. </a:t>
            </a:r>
            <a:r>
              <a:rPr lang="en-US" sz="3000" b="1" dirty="0" err="1" smtClean="0">
                <a:solidFill>
                  <a:srgbClr val="C00000"/>
                </a:solidFill>
              </a:rPr>
              <a:t>Nhiệt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độ</a:t>
            </a:r>
            <a:r>
              <a:rPr lang="en-US" sz="3000" b="1" dirty="0" smtClean="0">
                <a:solidFill>
                  <a:srgbClr val="C00000"/>
                </a:solidFill>
              </a:rPr>
              <a:t>, </a:t>
            </a:r>
            <a:r>
              <a:rPr lang="en-US" sz="3000" b="1" dirty="0" err="1" smtClean="0">
                <a:solidFill>
                  <a:srgbClr val="C00000"/>
                </a:solidFill>
              </a:rPr>
              <a:t>độ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muối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của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biển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và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đại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dương</a:t>
            </a:r>
            <a:r>
              <a:rPr lang="en-US" sz="3000" b="1" dirty="0" smtClean="0">
                <a:solidFill>
                  <a:srgbClr val="C00000"/>
                </a:solidFill>
              </a:rPr>
              <a:t>:</a:t>
            </a:r>
            <a:endParaRPr lang="en-US" sz="3000" dirty="0">
              <a:solidFill>
                <a:srgbClr val="C0000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" y="-38912"/>
            <a:ext cx="10668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 descr="NHCDROMCS2 089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" r="2777"/>
          <a:stretch>
            <a:fillRect/>
          </a:stretch>
        </p:blipFill>
        <p:spPr bwMode="auto">
          <a:xfrm>
            <a:off x="3451438" y="3276600"/>
            <a:ext cx="5715260" cy="3428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52400" y="3505200"/>
            <a:ext cx="3200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2" y="2743200"/>
            <a:ext cx="585215" cy="58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47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7" grpId="0"/>
      <p:bldP spid="9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914400" y="1384757"/>
            <a:ext cx="8077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/>
              <a:t>.</a:t>
            </a:r>
            <a:endParaRPr lang="nl-NL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 smtClean="0">
                <a:solidFill>
                  <a:srgbClr val="0000CC"/>
                </a:solidFill>
                <a:latin typeface="Tahoma" pitchFamily="34" charset="0"/>
              </a:rPr>
              <a:t>BÀI 18. BIỂN VÀ ĐẠI DƯƠNG</a:t>
            </a:r>
            <a:endParaRPr lang="en-US" sz="3000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62000" y="908737"/>
            <a:ext cx="56388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nl-NL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Biển và đại dương:</a:t>
            </a:r>
            <a:endParaRPr lang="nl-NL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85800" y="2209800"/>
            <a:ext cx="769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 smtClean="0">
                <a:solidFill>
                  <a:srgbClr val="C00000"/>
                </a:solidFill>
              </a:rPr>
              <a:t>II</a:t>
            </a:r>
            <a:r>
              <a:rPr lang="en-US" sz="3000" b="1" dirty="0">
                <a:solidFill>
                  <a:srgbClr val="C00000"/>
                </a:solidFill>
              </a:rPr>
              <a:t>. </a:t>
            </a:r>
            <a:r>
              <a:rPr lang="en-US" sz="3000" b="1" dirty="0" err="1" smtClean="0">
                <a:solidFill>
                  <a:srgbClr val="C00000"/>
                </a:solidFill>
              </a:rPr>
              <a:t>Nhiệt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độ</a:t>
            </a:r>
            <a:r>
              <a:rPr lang="en-US" sz="3000" b="1" dirty="0" smtClean="0">
                <a:solidFill>
                  <a:srgbClr val="C00000"/>
                </a:solidFill>
              </a:rPr>
              <a:t>, </a:t>
            </a:r>
            <a:r>
              <a:rPr lang="en-US" sz="3000" b="1" dirty="0" err="1" smtClean="0">
                <a:solidFill>
                  <a:srgbClr val="C00000"/>
                </a:solidFill>
              </a:rPr>
              <a:t>độ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muối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của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biển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và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đại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dương</a:t>
            </a:r>
            <a:r>
              <a:rPr lang="en-US" sz="3000" b="1" dirty="0" smtClean="0">
                <a:solidFill>
                  <a:srgbClr val="C00000"/>
                </a:solidFill>
              </a:rPr>
              <a:t>: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922506" y="2753428"/>
            <a:ext cx="433529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006600"/>
                </a:solidFill>
              </a:rPr>
              <a:t>1. </a:t>
            </a:r>
            <a:r>
              <a:rPr lang="en-US" altLang="en-US" sz="2800" b="1" dirty="0" err="1" smtClean="0">
                <a:solidFill>
                  <a:srgbClr val="006600"/>
                </a:solidFill>
              </a:rPr>
              <a:t>Nhiệt</a:t>
            </a:r>
            <a:r>
              <a:rPr lang="en-US" altLang="en-US" sz="2800" b="1" dirty="0" smtClean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</a:rPr>
              <a:t>độ</a:t>
            </a:r>
            <a:r>
              <a:rPr lang="en-US" altLang="en-US" sz="2800" b="1" dirty="0" smtClean="0">
                <a:solidFill>
                  <a:srgbClr val="006600"/>
                </a:solidFill>
              </a:rPr>
              <a:t>:</a:t>
            </a:r>
            <a:endParaRPr lang="en-US" altLang="en-US" sz="2800" b="1" dirty="0">
              <a:solidFill>
                <a:srgbClr val="0066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74032" y="3178979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" y="-38912"/>
            <a:ext cx="10668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053826" y="4167357"/>
            <a:ext cx="3325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alt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4" descr="NHCDROMCS2 089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" r="2777"/>
          <a:stretch>
            <a:fillRect/>
          </a:stretch>
        </p:blipFill>
        <p:spPr bwMode="auto">
          <a:xfrm>
            <a:off x="4219814" y="3810000"/>
            <a:ext cx="4890139" cy="293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11804" y="5446693"/>
            <a:ext cx="3808379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trung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bình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biển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bao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nhiêu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?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411804" y="4970278"/>
            <a:ext cx="4312596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do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đâu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mà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?</a:t>
            </a:r>
          </a:p>
        </p:txBody>
      </p:sp>
      <p:pic>
        <p:nvPicPr>
          <p:cNvPr id="22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85" y="4321665"/>
            <a:ext cx="585215" cy="58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913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7" grpId="0"/>
      <p:bldP spid="9" grpId="0"/>
      <p:bldP spid="11" grpId="0"/>
      <p:bldP spid="16" grpId="0"/>
      <p:bldP spid="18" grpId="0"/>
      <p:bldP spid="20" grpId="0"/>
      <p:bldP spid="20" grpId="1"/>
      <p:bldP spid="21" grpId="0"/>
      <p:bldP spid="2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219200" y="6096000"/>
            <a:ext cx="6934200" cy="523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pic>
        <p:nvPicPr>
          <p:cNvPr id="5125" name="Picture 5" descr="NHCDROMCS2 09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t="1613" r="3152" b="1613"/>
          <a:stretch>
            <a:fillRect/>
          </a:stretch>
        </p:blipFill>
        <p:spPr bwMode="auto">
          <a:xfrm>
            <a:off x="152400" y="0"/>
            <a:ext cx="86868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3810000" y="2667000"/>
            <a:ext cx="1524000" cy="685800"/>
          </a:xfrm>
          <a:prstGeom prst="wedgeRectCallout">
            <a:avLst>
              <a:gd name="adj1" fmla="val -108958"/>
              <a:gd name="adj2" fmla="val -166898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Hồng Hải </a:t>
            </a: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(41 ‰)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7010400" y="457200"/>
            <a:ext cx="1905000" cy="762000"/>
          </a:xfrm>
          <a:prstGeom prst="wedgeRectCallout">
            <a:avLst>
              <a:gd name="adj1" fmla="val -82750"/>
              <a:gd name="adj2" fmla="val 131875"/>
            </a:avLst>
          </a:prstGeom>
          <a:gradFill rotWithShape="1">
            <a:gsLst>
              <a:gs pos="0">
                <a:srgbClr val="00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  <a:latin typeface="Times New Roman" pitchFamily="18" charset="0"/>
              </a:rPr>
              <a:t>Biển Đông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0000FF"/>
                </a:solidFill>
                <a:latin typeface="Times New Roman" pitchFamily="18" charset="0"/>
              </a:rPr>
              <a:t>(33 </a:t>
            </a:r>
            <a:r>
              <a:rPr lang="en-US" altLang="en-US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‰)</a:t>
            </a:r>
          </a:p>
        </p:txBody>
      </p:sp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4191000" y="1600200"/>
            <a:ext cx="1524000" cy="685800"/>
          </a:xfrm>
          <a:prstGeom prst="wedgeRectCallout">
            <a:avLst>
              <a:gd name="adj1" fmla="val -132457"/>
              <a:gd name="adj2" fmla="val -114278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Biển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Đen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(17-22 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‰)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5877929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6352621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Hắc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" y="-38912"/>
            <a:ext cx="10668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66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5" grpId="0" animBg="1"/>
      <p:bldP spid="10247" grpId="0" animBg="1"/>
      <p:bldP spid="2" grpId="0" animBg="1"/>
      <p:bldP spid="3" grpId="0"/>
      <p:bldP spid="3" grpId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 smtClean="0">
                <a:solidFill>
                  <a:srgbClr val="0000CC"/>
                </a:solidFill>
                <a:latin typeface="Tahoma" pitchFamily="34" charset="0"/>
              </a:rPr>
              <a:t>BÀI 18. BIỂN VÀ ĐẠI DƯƠNG</a:t>
            </a:r>
            <a:endParaRPr lang="en-US" sz="3000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51234" y="1066800"/>
            <a:ext cx="769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 smtClean="0">
                <a:solidFill>
                  <a:srgbClr val="C00000"/>
                </a:solidFill>
              </a:rPr>
              <a:t>II</a:t>
            </a:r>
            <a:r>
              <a:rPr lang="en-US" sz="3000" b="1" dirty="0">
                <a:solidFill>
                  <a:srgbClr val="C00000"/>
                </a:solidFill>
              </a:rPr>
              <a:t>. </a:t>
            </a:r>
            <a:r>
              <a:rPr lang="en-US" sz="3000" b="1" dirty="0" err="1">
                <a:solidFill>
                  <a:srgbClr val="C00000"/>
                </a:solidFill>
              </a:rPr>
              <a:t>Nhiệt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độ</a:t>
            </a:r>
            <a:r>
              <a:rPr lang="en-US" sz="3000" b="1" dirty="0">
                <a:solidFill>
                  <a:srgbClr val="C00000"/>
                </a:solidFill>
              </a:rPr>
              <a:t>, </a:t>
            </a:r>
            <a:r>
              <a:rPr lang="en-US" sz="3000" b="1" dirty="0" err="1">
                <a:solidFill>
                  <a:srgbClr val="C00000"/>
                </a:solidFill>
              </a:rPr>
              <a:t>độ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muối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của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biển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và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đại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dương</a:t>
            </a:r>
            <a:r>
              <a:rPr lang="en-US" sz="3000" b="1" dirty="0">
                <a:solidFill>
                  <a:srgbClr val="C00000"/>
                </a:solidFill>
              </a:rPr>
              <a:t>: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714237" y="1631026"/>
            <a:ext cx="433529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006600"/>
                </a:solidFill>
              </a:rPr>
              <a:t>1. </a:t>
            </a:r>
            <a:r>
              <a:rPr lang="en-US" altLang="en-US" sz="2800" b="1" dirty="0" err="1" smtClean="0">
                <a:solidFill>
                  <a:srgbClr val="006600"/>
                </a:solidFill>
              </a:rPr>
              <a:t>Nhiệt</a:t>
            </a:r>
            <a:r>
              <a:rPr lang="en-US" altLang="en-US" sz="2800" b="1" dirty="0" smtClean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</a:rPr>
              <a:t>độ</a:t>
            </a:r>
            <a:r>
              <a:rPr lang="en-US" altLang="en-US" sz="2800" b="1" dirty="0" smtClean="0">
                <a:solidFill>
                  <a:srgbClr val="006600"/>
                </a:solidFill>
              </a:rPr>
              <a:t> :</a:t>
            </a:r>
            <a:endParaRPr lang="en-US" altLang="en-US" sz="2800" b="1" dirty="0">
              <a:solidFill>
                <a:srgbClr val="0066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2154901"/>
            <a:ext cx="3325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alt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43000" y="2678121"/>
            <a:ext cx="5683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35 ‰.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" y="-38912"/>
            <a:ext cx="10668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703634" y="3560802"/>
            <a:ext cx="769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 smtClean="0">
                <a:solidFill>
                  <a:srgbClr val="C00000"/>
                </a:solidFill>
              </a:rPr>
              <a:t>III. </a:t>
            </a:r>
            <a:r>
              <a:rPr lang="en-US" sz="3000" b="1" dirty="0" err="1" smtClean="0">
                <a:solidFill>
                  <a:srgbClr val="C00000"/>
                </a:solidFill>
              </a:rPr>
              <a:t>Sự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vận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động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của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biển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và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đại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dương</a:t>
            </a:r>
            <a:r>
              <a:rPr lang="en-US" sz="3000" b="1" dirty="0">
                <a:solidFill>
                  <a:srgbClr val="C00000"/>
                </a:solidFill>
              </a:rPr>
              <a:t>:</a:t>
            </a:r>
            <a:endParaRPr lang="en-US" sz="3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96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9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04800" y="3200400"/>
            <a:ext cx="8575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 b="0"/>
              <a:t>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 smtClean="0">
                <a:solidFill>
                  <a:srgbClr val="0000CC"/>
                </a:solidFill>
                <a:latin typeface="Tahoma" pitchFamily="34" charset="0"/>
              </a:rPr>
              <a:t>BÀI 18. BIỂN VÀ ĐẠI DƯƠNG</a:t>
            </a:r>
            <a:endParaRPr lang="en-US" sz="3000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pic>
        <p:nvPicPr>
          <p:cNvPr id="9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09" y="1814092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878732" y="718086"/>
            <a:ext cx="7696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C00000"/>
                </a:solidFill>
              </a:rPr>
              <a:t>III</a:t>
            </a:r>
            <a:r>
              <a:rPr lang="en-US" sz="3200" b="1" dirty="0">
                <a:solidFill>
                  <a:srgbClr val="C00000"/>
                </a:solidFill>
              </a:rPr>
              <a:t>. </a:t>
            </a:r>
            <a:r>
              <a:rPr lang="en-US" sz="3200" b="1" dirty="0" err="1">
                <a:solidFill>
                  <a:srgbClr val="C00000"/>
                </a:solidFill>
              </a:rPr>
              <a:t>Sự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vận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động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của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biển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và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đại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dương</a:t>
            </a:r>
            <a:r>
              <a:rPr lang="en-US" sz="3200" b="1" dirty="0">
                <a:solidFill>
                  <a:srgbClr val="C00000"/>
                </a:solidFill>
              </a:rPr>
              <a:t>: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175295" y="2576092"/>
            <a:ext cx="70866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- </a:t>
            </a:r>
            <a:r>
              <a:rPr lang="en-US" sz="2800" b="1" i="1" dirty="0" err="1">
                <a:solidFill>
                  <a:srgbClr val="FF0000"/>
                </a:solidFill>
              </a:rPr>
              <a:t>Biển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có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những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hình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thức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vận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động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nào</a:t>
            </a:r>
            <a:r>
              <a:rPr lang="en-US" sz="2800" b="1" i="1" dirty="0">
                <a:solidFill>
                  <a:srgbClr val="FF0000"/>
                </a:solidFill>
              </a:rPr>
              <a:t>? </a:t>
            </a:r>
            <a:endParaRPr lang="en-US" sz="2800" b="1" i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886772" y="1304030"/>
            <a:ext cx="7889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</a:rPr>
              <a:t>-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Có</a:t>
            </a:r>
            <a:r>
              <a:rPr lang="en-US" altLang="en-US" sz="2800" dirty="0" smtClean="0">
                <a:solidFill>
                  <a:srgbClr val="0000FF"/>
                </a:solidFill>
              </a:rPr>
              <a:t> 3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sự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vận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động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chính</a:t>
            </a:r>
            <a:r>
              <a:rPr lang="en-US" altLang="en-US" sz="2800" dirty="0" smtClean="0">
                <a:solidFill>
                  <a:srgbClr val="0000FF"/>
                </a:solidFill>
              </a:rPr>
              <a:t>: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sóng</a:t>
            </a:r>
            <a:r>
              <a:rPr lang="en-US" altLang="en-US" sz="2800" dirty="0" smtClean="0">
                <a:solidFill>
                  <a:srgbClr val="0000FF"/>
                </a:solidFill>
              </a:rPr>
              <a:t>,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thủy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triều</a:t>
            </a:r>
            <a:r>
              <a:rPr lang="en-US" altLang="en-US" sz="2800" dirty="0" smtClean="0">
                <a:solidFill>
                  <a:srgbClr val="0000FF"/>
                </a:solidFill>
              </a:rPr>
              <a:t>,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dòng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biển</a:t>
            </a:r>
            <a:r>
              <a:rPr lang="en-US" altLang="en-US" sz="2800" dirty="0" smtClean="0">
                <a:solidFill>
                  <a:srgbClr val="0000FF"/>
                </a:solidFill>
              </a:rPr>
              <a:t>.</a:t>
            </a:r>
            <a:endParaRPr lang="en-US" altLang="en-US" sz="2800" dirty="0">
              <a:solidFill>
                <a:srgbClr val="0000FF"/>
              </a:solidFill>
            </a:endParaRPr>
          </a:p>
        </p:txBody>
      </p:sp>
      <p:sp>
        <p:nvSpPr>
          <p:cNvPr id="18" name="AutoShape 18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6837350" y="5906869"/>
            <a:ext cx="381000" cy="304800"/>
          </a:xfrm>
          <a:prstGeom prst="actionButtonMovi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文本框 2054"/>
          <p:cNvSpPr txBox="1">
            <a:spLocks noChangeArrowheads="1"/>
          </p:cNvSpPr>
          <p:nvPr/>
        </p:nvSpPr>
        <p:spPr bwMode="auto">
          <a:xfrm>
            <a:off x="1726018" y="6248883"/>
            <a:ext cx="511133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xem</a:t>
            </a:r>
            <a:r>
              <a:rPr lang="en-US" altLang="en-US" sz="26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clip </a:t>
            </a:r>
            <a:r>
              <a:rPr lang="en-US" altLang="en-US" sz="26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về</a:t>
            </a:r>
            <a:r>
              <a:rPr lang="en-US" altLang="en-US" sz="26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26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sự</a:t>
            </a:r>
            <a:r>
              <a:rPr lang="en-US" altLang="en-US" sz="26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26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vận</a:t>
            </a:r>
            <a:r>
              <a:rPr lang="en-US" altLang="en-US" sz="26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26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động</a:t>
            </a:r>
            <a:r>
              <a:rPr lang="en-US" altLang="en-US" sz="26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26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của</a:t>
            </a:r>
            <a:r>
              <a:rPr lang="en-US" altLang="en-US" sz="26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26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biển</a:t>
            </a:r>
            <a:r>
              <a:rPr lang="en-US" altLang="en-US" sz="26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endParaRPr lang="vi-VN" altLang="en-US" sz="2600" b="1" i="1" dirty="0">
              <a:solidFill>
                <a:srgbClr val="7030A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195" y="3430885"/>
            <a:ext cx="4892478" cy="278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32673" y="6248883"/>
            <a:ext cx="1063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Nguồn</a:t>
            </a:r>
            <a:r>
              <a:rPr lang="en-US" i="1" dirty="0" smtClean="0"/>
              <a:t> YouTube</a:t>
            </a:r>
            <a:endParaRPr lang="en-US" i="1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" y="-38912"/>
            <a:ext cx="10668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319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3393759"/>
            <a:ext cx="903287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18.2, 18.3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18.4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nl-NL" sz="2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" y="-38911"/>
            <a:ext cx="917646" cy="77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821632" y="528254"/>
            <a:ext cx="7369682" cy="2844426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277240" y="3848913"/>
            <a:ext cx="4038600" cy="2905924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5"/>
          <a:stretch>
            <a:fillRect/>
          </a:stretch>
        </p:blipFill>
        <p:spPr>
          <a:xfrm>
            <a:off x="4343400" y="3904632"/>
            <a:ext cx="41910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85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1524000" y="2667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i="0" u="none" dirty="0">
                <a:solidFill>
                  <a:srgbClr val="FFFF00"/>
                </a:solidFill>
                <a:latin typeface="Times New Roman" pitchFamily="18" charset="0"/>
              </a:rPr>
              <a:t>THẢO </a:t>
            </a:r>
            <a:r>
              <a:rPr lang="en-US" sz="3600" i="0" u="none" dirty="0" smtClean="0">
                <a:solidFill>
                  <a:srgbClr val="FFFF00"/>
                </a:solidFill>
                <a:latin typeface="Times New Roman" pitchFamily="18" charset="0"/>
              </a:rPr>
              <a:t>LUẬN 5’</a:t>
            </a:r>
            <a:endParaRPr lang="en-US" sz="3600" i="0" u="none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95250" y="853588"/>
            <a:ext cx="8972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dung SGK,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18.2 ,18.3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18.4,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208246"/>
              </p:ext>
            </p:extLst>
          </p:nvPr>
        </p:nvGraphicFramePr>
        <p:xfrm>
          <a:off x="95250" y="1524000"/>
          <a:ext cx="8896350" cy="42742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0682"/>
                <a:gridCol w="7505668"/>
              </a:tblGrid>
              <a:tr h="2374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 HỎI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374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1, 2</a:t>
                      </a:r>
                      <a:endParaRPr lang="en-US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400" dirty="0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2400" dirty="0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bày</a:t>
                      </a:r>
                      <a:r>
                        <a:rPr lang="en-US" sz="2400" dirty="0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khái</a:t>
                      </a:r>
                      <a:r>
                        <a:rPr lang="en-US" sz="2400" dirty="0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nhiệm</a:t>
                      </a:r>
                      <a:r>
                        <a:rPr lang="en-US" sz="2400" dirty="0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sóng</a:t>
                      </a:r>
                      <a:r>
                        <a:rPr lang="en-US" sz="2400" dirty="0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sóng</a:t>
                      </a:r>
                      <a:r>
                        <a:rPr lang="en-US" sz="2400" dirty="0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thần</a:t>
                      </a:r>
                      <a:r>
                        <a:rPr lang="en-US" sz="2400" dirty="0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 Cho </a:t>
                      </a:r>
                      <a:r>
                        <a:rPr lang="en-US" sz="2400" dirty="0" err="1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biết</a:t>
                      </a:r>
                      <a:r>
                        <a:rPr lang="en-US" sz="2400" dirty="0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400" dirty="0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400" dirty="0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400" dirty="0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dirty="0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2400" dirty="0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lang="en-US" sz="2400" dirty="0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sóng</a:t>
                      </a:r>
                      <a:r>
                        <a:rPr lang="en-US" sz="2400" dirty="0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này</a:t>
                      </a:r>
                      <a:r>
                        <a:rPr lang="en-US" sz="2400" dirty="0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400" dirty="0"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5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3, 4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bày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khái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niệm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thủy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triều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Cho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biết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triều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cường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triều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kém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Xác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định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xảy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triều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cường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xảy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triều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kém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813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5, 6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hãy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dòng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Cho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biết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hướng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chảy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dòng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nóng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dòng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lạnh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47991" y="6396335"/>
            <a:ext cx="8305800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" y="15198"/>
            <a:ext cx="1039539" cy="87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059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7" grpId="0"/>
      <p:bldP spid="51231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 smtClean="0">
                <a:solidFill>
                  <a:srgbClr val="0000CC"/>
                </a:solidFill>
                <a:latin typeface="Tahoma" pitchFamily="34" charset="0"/>
              </a:rPr>
              <a:t>BÀI 18. BIỂN VÀ ĐẠI DƯƠNG</a:t>
            </a:r>
            <a:endParaRPr lang="en-US" sz="3000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" y="-38912"/>
            <a:ext cx="10668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705255" y="914400"/>
            <a:ext cx="769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C00000"/>
                </a:solidFill>
              </a:rPr>
              <a:t>III. </a:t>
            </a:r>
            <a:r>
              <a:rPr lang="en-US" sz="3000" b="1" dirty="0" err="1">
                <a:solidFill>
                  <a:srgbClr val="C00000"/>
                </a:solidFill>
              </a:rPr>
              <a:t>Sự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vận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động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của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biển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và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đại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dương</a:t>
            </a:r>
            <a:r>
              <a:rPr lang="en-US" sz="3000" b="1" dirty="0">
                <a:solidFill>
                  <a:srgbClr val="C00000"/>
                </a:solidFill>
              </a:rPr>
              <a:t>: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731195" y="1647429"/>
            <a:ext cx="76962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1" dirty="0" err="1" smtClean="0">
                <a:solidFill>
                  <a:srgbClr val="0000CC"/>
                </a:solidFill>
              </a:rPr>
              <a:t>Có</a:t>
            </a:r>
            <a:r>
              <a:rPr lang="en-US" sz="2600" b="1" dirty="0" smtClean="0">
                <a:solidFill>
                  <a:srgbClr val="0000CC"/>
                </a:solidFill>
              </a:rPr>
              <a:t> 3 </a:t>
            </a:r>
            <a:r>
              <a:rPr lang="en-US" sz="2600" b="1" dirty="0" err="1" smtClean="0">
                <a:solidFill>
                  <a:srgbClr val="0000CC"/>
                </a:solidFill>
              </a:rPr>
              <a:t>hình</a:t>
            </a:r>
            <a:r>
              <a:rPr lang="en-US" sz="2600" b="1" dirty="0" smtClean="0">
                <a:solidFill>
                  <a:srgbClr val="0000CC"/>
                </a:solidFill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</a:rPr>
              <a:t>thức</a:t>
            </a:r>
            <a:r>
              <a:rPr lang="en-US" sz="2600" b="1" dirty="0" smtClean="0">
                <a:solidFill>
                  <a:srgbClr val="0000CC"/>
                </a:solidFill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</a:rPr>
              <a:t>vận</a:t>
            </a:r>
            <a:r>
              <a:rPr lang="en-US" sz="2600" b="1" dirty="0" smtClean="0">
                <a:solidFill>
                  <a:srgbClr val="0000CC"/>
                </a:solidFill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</a:rPr>
              <a:t>động</a:t>
            </a:r>
            <a:r>
              <a:rPr lang="en-US" sz="2600" b="1" dirty="0" smtClean="0">
                <a:solidFill>
                  <a:srgbClr val="0000CC"/>
                </a:solidFill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</a:rPr>
              <a:t>của</a:t>
            </a:r>
            <a:r>
              <a:rPr lang="en-US" sz="2600" b="1" dirty="0" smtClean="0">
                <a:solidFill>
                  <a:srgbClr val="0000CC"/>
                </a:solidFill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</a:rPr>
              <a:t>biển</a:t>
            </a:r>
            <a:r>
              <a:rPr lang="en-US" sz="2600" b="1" dirty="0" smtClean="0">
                <a:solidFill>
                  <a:srgbClr val="0000CC"/>
                </a:solidFill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</a:rPr>
              <a:t>và</a:t>
            </a:r>
            <a:r>
              <a:rPr lang="en-US" sz="2600" b="1" dirty="0" smtClean="0">
                <a:solidFill>
                  <a:srgbClr val="0000CC"/>
                </a:solidFill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</a:rPr>
              <a:t>đại</a:t>
            </a:r>
            <a:r>
              <a:rPr lang="en-US" sz="2600" b="1" dirty="0" smtClean="0">
                <a:solidFill>
                  <a:srgbClr val="0000CC"/>
                </a:solidFill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</a:rPr>
              <a:t>dương</a:t>
            </a:r>
            <a:r>
              <a:rPr lang="en-US" sz="2600" b="1" dirty="0" smtClean="0">
                <a:solidFill>
                  <a:srgbClr val="0000CC"/>
                </a:solidFill>
              </a:rPr>
              <a:t>:</a:t>
            </a:r>
            <a:endParaRPr lang="en-US" sz="2600" dirty="0">
              <a:solidFill>
                <a:srgbClr val="0000CC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404768"/>
              </p:ext>
            </p:extLst>
          </p:nvPr>
        </p:nvGraphicFramePr>
        <p:xfrm>
          <a:off x="628238" y="2212611"/>
          <a:ext cx="8227169" cy="43423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8569"/>
                <a:gridCol w="4149185"/>
                <a:gridCol w="2729415"/>
              </a:tblGrid>
              <a:tr h="7932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Hình thức </a:t>
                      </a:r>
                      <a:r>
                        <a:rPr lang="nl-NL" sz="2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vận</a:t>
                      </a:r>
                      <a:r>
                        <a:rPr lang="nl-NL" sz="200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nl-NL" sz="2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Khái niệm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Nguyên nhân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501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Sóng biển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20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L</a:t>
                      </a:r>
                      <a:r>
                        <a:rPr lang="nl-NL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à sự chuyển động tại chỗ của các lớp nước trên mặt 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20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nl-NL" sz="220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do gió</a:t>
                      </a:r>
                      <a:endParaRPr lang="en-US" sz="2200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501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Thủy triều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20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lang="nl-NL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Là hiện tượng nước biển dâng lên, hạ xuống trong một thời gian nhất định (trong ngày).</a:t>
                      </a:r>
                      <a:endParaRPr lang="en-US" sz="2200" kern="1200" dirty="0" smtClean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20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220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sức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hút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Mặt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Trăng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Mặt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Trời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</a:tr>
              <a:tr h="8501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Dòng biển</a:t>
                      </a:r>
                      <a:endParaRPr lang="en-US" sz="200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2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L</a:t>
                      </a:r>
                      <a:r>
                        <a:rPr lang="vi-VN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à các dòng nước chảy trong biền và đại dương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2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do </a:t>
                      </a:r>
                      <a:r>
                        <a:rPr lang="en-US" sz="220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các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loại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gió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thổi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thường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xuyên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trên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Trái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Đất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như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Tín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phong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20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gió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Tây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ôn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đới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.</a:t>
                      </a:r>
                      <a:endParaRPr lang="en-US" sz="2200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547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3179135" y="3048000"/>
            <a:ext cx="274541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 TAI</a:t>
            </a:r>
          </a:p>
        </p:txBody>
      </p:sp>
      <p:pic>
        <p:nvPicPr>
          <p:cNvPr id="76803" name="Picture 3" descr="tải xuố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895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4" name="Picture 4" descr="images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30480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5" name="Picture 5" descr="images (3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6" name="Picture 6" descr="images 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38400"/>
            <a:ext cx="3048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7" name="Picture 7" descr="imag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648200"/>
            <a:ext cx="2971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8" name="Picture 8" descr="images (3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0"/>
            <a:ext cx="3048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9" name="Picture 9" descr="tải xuống (3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4648200"/>
            <a:ext cx="299085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10" name="Picture 10" descr="tải xuống (1)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3124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87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mua lut H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275"/>
            <a:ext cx="9144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2819400" y="0"/>
            <a:ext cx="3505200" cy="4762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Hậu</a:t>
            </a:r>
            <a:r>
              <a:rPr lang="en-US" altLang="en-US" sz="2400" b="1" dirty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quả</a:t>
            </a:r>
            <a:r>
              <a:rPr lang="en-US" altLang="en-US" sz="2400" b="1" dirty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của</a:t>
            </a:r>
            <a:r>
              <a:rPr lang="en-US" altLang="en-US" sz="2400" b="1" dirty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triều</a:t>
            </a:r>
            <a:r>
              <a:rPr lang="en-US" altLang="en-US" sz="2400" b="1" dirty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cường</a:t>
            </a:r>
            <a:r>
              <a:rPr lang="en-US" altLang="en-US" dirty="0">
                <a:latin typeface="Tahoma" pitchFamily="34" charset="0"/>
                <a:cs typeface="Arial" charset="0"/>
              </a:rPr>
              <a:t> </a:t>
            </a:r>
          </a:p>
        </p:txBody>
      </p:sp>
      <p:pic>
        <p:nvPicPr>
          <p:cNvPr id="27652" name="Picture 5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520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410044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429" y="1905000"/>
            <a:ext cx="6242804" cy="427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文本框 2055"/>
          <p:cNvSpPr txBox="1">
            <a:spLocks noChangeArrowheads="1"/>
          </p:cNvSpPr>
          <p:nvPr/>
        </p:nvSpPr>
        <p:spPr bwMode="auto">
          <a:xfrm>
            <a:off x="2139852" y="132948"/>
            <a:ext cx="5793931" cy="8617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7030A0"/>
            </a:solidFill>
            <a:prstDash val="sysDot"/>
          </a:ln>
          <a:extLst/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5000" b="1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KHỞI ĐỘNG</a:t>
            </a:r>
            <a:endParaRPr lang="vi-VN" altLang="zh-CN" sz="5000" b="1" dirty="0">
              <a:solidFill>
                <a:srgbClr val="F79646">
                  <a:lumMod val="50000"/>
                </a:srgb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2" name="文本框 2054"/>
          <p:cNvSpPr txBox="1">
            <a:spLocks noChangeArrowheads="1"/>
          </p:cNvSpPr>
          <p:nvPr/>
        </p:nvSpPr>
        <p:spPr bwMode="auto">
          <a:xfrm>
            <a:off x="1701315" y="1219200"/>
            <a:ext cx="56819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Các</a:t>
            </a:r>
            <a:r>
              <a:rPr lang="en-US" altLang="en-US" sz="3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em</a:t>
            </a:r>
            <a:r>
              <a:rPr lang="en-US" altLang="en-US" sz="3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cùng</a:t>
            </a:r>
            <a:r>
              <a:rPr lang="en-US" altLang="en-US" sz="3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xem</a:t>
            </a:r>
            <a:r>
              <a:rPr lang="en-US" altLang="en-US" sz="3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video </a:t>
            </a:r>
            <a:endParaRPr lang="vi-VN" altLang="en-US" sz="3600" b="1" i="1" dirty="0">
              <a:solidFill>
                <a:srgbClr val="7030A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3" name="AutoShape 18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7383294" y="5844245"/>
            <a:ext cx="550489" cy="304800"/>
          </a:xfrm>
          <a:prstGeom prst="actionButtonMovi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447800" cy="122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794473" y="6172200"/>
            <a:ext cx="1667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prstClr val="black"/>
                </a:solidFill>
              </a:rPr>
              <a:t>Nguồn</a:t>
            </a:r>
            <a:r>
              <a:rPr lang="en-US" i="1" dirty="0" smtClean="0">
                <a:solidFill>
                  <a:prstClr val="black"/>
                </a:solidFill>
              </a:rPr>
              <a:t> YouTube</a:t>
            </a:r>
            <a:endParaRPr lang="en-US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93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714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3200400" y="3048000"/>
            <a:ext cx="27432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 PHÁP</a:t>
            </a:r>
          </a:p>
        </p:txBody>
      </p:sp>
      <p:pic>
        <p:nvPicPr>
          <p:cNvPr id="53251" name="Picture 3" descr="tải xuống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5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2" name="Picture 4" descr="tải xuố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0"/>
            <a:ext cx="30003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3" name="Picture 5" descr="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72000"/>
            <a:ext cx="2971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4" name="Picture 6" descr="image003-10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09800"/>
            <a:ext cx="3200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5" name="Picture 7" descr="tải xuống (5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0"/>
            <a:ext cx="31242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6" name="Picture 8" descr="images (1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31242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-209550" y="2286000"/>
            <a:ext cx="335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 dirty="0" err="1">
                <a:solidFill>
                  <a:srgbClr val="FFFF00"/>
                </a:solidFill>
              </a:rPr>
              <a:t>Đánh</a:t>
            </a:r>
            <a:r>
              <a:rPr lang="en-US" sz="2000" b="0" dirty="0">
                <a:solidFill>
                  <a:srgbClr val="FFFF00"/>
                </a:solidFill>
              </a:rPr>
              <a:t> </a:t>
            </a:r>
            <a:r>
              <a:rPr lang="en-US" sz="2000" b="0" dirty="0" err="1">
                <a:solidFill>
                  <a:srgbClr val="FFFF00"/>
                </a:solidFill>
              </a:rPr>
              <a:t>bắt</a:t>
            </a:r>
            <a:r>
              <a:rPr lang="en-US" sz="2000" b="0" dirty="0">
                <a:solidFill>
                  <a:srgbClr val="FFFF00"/>
                </a:solidFill>
              </a:rPr>
              <a:t> </a:t>
            </a:r>
            <a:r>
              <a:rPr lang="en-US" sz="2000" b="0" dirty="0" err="1">
                <a:solidFill>
                  <a:srgbClr val="FFFF00"/>
                </a:solidFill>
              </a:rPr>
              <a:t>xa</a:t>
            </a:r>
            <a:r>
              <a:rPr lang="en-US" sz="2000" b="0" dirty="0">
                <a:solidFill>
                  <a:srgbClr val="FFFF00"/>
                </a:solidFill>
              </a:rPr>
              <a:t> </a:t>
            </a:r>
            <a:r>
              <a:rPr lang="en-US" sz="2000" b="0" dirty="0" err="1">
                <a:solidFill>
                  <a:srgbClr val="FFFF00"/>
                </a:solidFill>
              </a:rPr>
              <a:t>bờ</a:t>
            </a:r>
            <a:r>
              <a:rPr lang="en-US" sz="2000" b="0" dirty="0">
                <a:solidFill>
                  <a:srgbClr val="FFFF00"/>
                </a:solidFill>
              </a:rPr>
              <a:t> </a:t>
            </a:r>
            <a:r>
              <a:rPr lang="en-US" sz="2000" b="0" dirty="0" err="1" smtClean="0">
                <a:solidFill>
                  <a:srgbClr val="FFFF00"/>
                </a:solidFill>
              </a:rPr>
              <a:t>để</a:t>
            </a:r>
            <a:r>
              <a:rPr lang="en-US" sz="2000" b="0" dirty="0" smtClean="0">
                <a:solidFill>
                  <a:srgbClr val="FFFF00"/>
                </a:solidFill>
              </a:rPr>
              <a:t> </a:t>
            </a:r>
            <a:r>
              <a:rPr lang="en-US" sz="2000" b="0" dirty="0" err="1">
                <a:solidFill>
                  <a:srgbClr val="FFFF00"/>
                </a:solidFill>
              </a:rPr>
              <a:t>giữ</a:t>
            </a:r>
            <a:r>
              <a:rPr lang="en-US" sz="2000" b="0" dirty="0">
                <a:solidFill>
                  <a:srgbClr val="FFFF00"/>
                </a:solidFill>
              </a:rPr>
              <a:t> </a:t>
            </a:r>
            <a:r>
              <a:rPr lang="en-US" sz="2000" b="0" dirty="0" err="1">
                <a:solidFill>
                  <a:srgbClr val="FFFF00"/>
                </a:solidFill>
              </a:rPr>
              <a:t>biển</a:t>
            </a:r>
            <a:endParaRPr lang="en-US" sz="2000" b="0" dirty="0">
              <a:solidFill>
                <a:srgbClr val="FFFF00"/>
              </a:solidFill>
            </a:endParaRPr>
          </a:p>
        </p:txBody>
      </p:sp>
      <p:pic>
        <p:nvPicPr>
          <p:cNvPr id="53258" name="Picture 10" descr="images (2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28956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9" name="Picture 11" descr="images (4)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72000"/>
            <a:ext cx="3124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23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1524000" y="2667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i="0" u="none" dirty="0" smtClean="0">
                <a:solidFill>
                  <a:srgbClr val="FFFF00"/>
                </a:solidFill>
                <a:latin typeface="Times New Roman" pitchFamily="18" charset="0"/>
              </a:rPr>
              <a:t>LUYỆN TẬP</a:t>
            </a:r>
            <a:endParaRPr lang="en-US" sz="3600" i="0" u="none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95250" y="853588"/>
            <a:ext cx="8972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u="none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33400" y="5943600"/>
            <a:ext cx="830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A0,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1676399"/>
            <a:ext cx="7315200" cy="249299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FFFF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ập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. (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600" i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SBT.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" y="15198"/>
            <a:ext cx="1039539" cy="87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301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7" grpId="0"/>
      <p:bldP spid="51231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" y="1806476"/>
            <a:ext cx="121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Hình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thức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vận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động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biển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1790" y="4030386"/>
            <a:ext cx="132134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FF"/>
                </a:solidFill>
              </a:rPr>
              <a:t>Dòng</a:t>
            </a:r>
            <a:r>
              <a:rPr lang="en-US" dirty="0" smtClean="0">
                <a:solidFill>
                  <a:srgbClr val="FF00FF"/>
                </a:solidFill>
              </a:rPr>
              <a:t> </a:t>
            </a:r>
            <a:r>
              <a:rPr lang="en-US" dirty="0" err="1" smtClean="0">
                <a:solidFill>
                  <a:srgbClr val="FF00FF"/>
                </a:solidFill>
              </a:rPr>
              <a:t>biển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2860" y="2678668"/>
            <a:ext cx="12192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FF"/>
                </a:solidFill>
              </a:rPr>
              <a:t>Thủy</a:t>
            </a:r>
            <a:r>
              <a:rPr lang="en-US" dirty="0" smtClean="0">
                <a:solidFill>
                  <a:srgbClr val="FF00FF"/>
                </a:solidFill>
              </a:rPr>
              <a:t> </a:t>
            </a:r>
            <a:r>
              <a:rPr lang="en-US" dirty="0" err="1" smtClean="0">
                <a:solidFill>
                  <a:srgbClr val="FF00FF"/>
                </a:solidFill>
              </a:rPr>
              <a:t>triều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1383268"/>
            <a:ext cx="12192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FF"/>
                </a:solidFill>
              </a:rPr>
              <a:t>Sóng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91128" y="986853"/>
            <a:ext cx="5181600" cy="3853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defRPr/>
            </a:pP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nl-NL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à sự chuyển động tại chỗ của các lớp nước trên mặt 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81400" y="2318570"/>
            <a:ext cx="5257800" cy="729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defRPr/>
            </a:pPr>
            <a:r>
              <a:rPr lang="nl-NL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 hiện tượng nước biển dâng lên, hạ xuống trong một thời gian nhất định (trong ngày).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4114800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à các dòng nước chảy trong biền và đại dương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18689" y="1559919"/>
            <a:ext cx="5181600" cy="3853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defRPr/>
            </a:pP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do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Curved Up Arrow 20"/>
          <p:cNvSpPr/>
          <p:nvPr/>
        </p:nvSpPr>
        <p:spPr bwMode="auto">
          <a:xfrm>
            <a:off x="914400" y="2514600"/>
            <a:ext cx="76200" cy="168685"/>
          </a:xfrm>
          <a:prstGeom prst="curvedUp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1" u="sng" strike="noStrike" cap="none" normalizeH="0" baseline="0" smtClean="0">
              <a:ln>
                <a:noFill/>
              </a:ln>
              <a:solidFill>
                <a:srgbClr val="090703"/>
              </a:solidFill>
              <a:effectLst/>
              <a:latin typeface="VNI-Times" pitchFamily="2" charset="0"/>
            </a:endParaRPr>
          </a:p>
        </p:txBody>
      </p:sp>
      <p:sp>
        <p:nvSpPr>
          <p:cNvPr id="22" name="Curved Up Arrow 21"/>
          <p:cNvSpPr/>
          <p:nvPr/>
        </p:nvSpPr>
        <p:spPr bwMode="auto">
          <a:xfrm>
            <a:off x="1802860" y="2514600"/>
            <a:ext cx="1216152" cy="731520"/>
          </a:xfrm>
          <a:prstGeom prst="curvedUp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1" u="sng" strike="noStrike" cap="none" normalizeH="0" baseline="0" smtClean="0">
              <a:ln>
                <a:noFill/>
              </a:ln>
              <a:solidFill>
                <a:srgbClr val="090703"/>
              </a:solidFill>
              <a:effectLst/>
              <a:latin typeface="VNI-Times" pitchFamily="2" charset="0"/>
            </a:endParaRPr>
          </a:p>
        </p:txBody>
      </p:sp>
      <p:cxnSp>
        <p:nvCxnSpPr>
          <p:cNvPr id="25" name="Straight Arrow Connector 24"/>
          <p:cNvCxnSpPr>
            <a:endCxn id="8" idx="1"/>
          </p:cNvCxnSpPr>
          <p:nvPr/>
        </p:nvCxnSpPr>
        <p:spPr bwMode="auto">
          <a:xfrm flipV="1">
            <a:off x="1179479" y="1567934"/>
            <a:ext cx="573121" cy="127835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1179479" y="2846288"/>
            <a:ext cx="678504" cy="391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1179479" y="2846288"/>
            <a:ext cx="556098" cy="133325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 flipV="1">
            <a:off x="2412460" y="1159208"/>
            <a:ext cx="1092740" cy="42602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>
            <a:endCxn id="20" idx="1"/>
          </p:cNvCxnSpPr>
          <p:nvPr/>
        </p:nvCxnSpPr>
        <p:spPr bwMode="auto">
          <a:xfrm>
            <a:off x="2412460" y="1585233"/>
            <a:ext cx="1206229" cy="16736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Arrow Connector 40"/>
          <p:cNvCxnSpPr/>
          <p:nvPr/>
        </p:nvCxnSpPr>
        <p:spPr bwMode="auto">
          <a:xfrm flipV="1">
            <a:off x="2958830" y="2598942"/>
            <a:ext cx="622570" cy="223019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2966936" y="2966936"/>
            <a:ext cx="651753" cy="38586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>
            <a:endCxn id="11" idx="1"/>
          </p:cNvCxnSpPr>
          <p:nvPr/>
        </p:nvCxnSpPr>
        <p:spPr bwMode="auto">
          <a:xfrm>
            <a:off x="2958830" y="4215052"/>
            <a:ext cx="698770" cy="8441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Arrow Connector 46"/>
          <p:cNvCxnSpPr/>
          <p:nvPr/>
        </p:nvCxnSpPr>
        <p:spPr bwMode="auto">
          <a:xfrm>
            <a:off x="2958830" y="4257259"/>
            <a:ext cx="698770" cy="69574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TextBox 47"/>
          <p:cNvSpPr txBox="1"/>
          <p:nvPr/>
        </p:nvSpPr>
        <p:spPr>
          <a:xfrm>
            <a:off x="3654357" y="3136912"/>
            <a:ext cx="5181600" cy="410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defRPr/>
            </a:pP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do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657600" y="4876800"/>
            <a:ext cx="5181600" cy="729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defRPr/>
            </a:pP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do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2452992" y="75903"/>
            <a:ext cx="4943272" cy="830997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" y="15198"/>
            <a:ext cx="1039539" cy="87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82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6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20" grpId="0"/>
      <p:bldP spid="48" grpId="0"/>
      <p:bldP spid="4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676399"/>
            <a:ext cx="7315200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FFFF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" y="15198"/>
            <a:ext cx="1039539" cy="87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3124200"/>
            <a:ext cx="83057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do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7915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tải xuống (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685800" y="304800"/>
            <a:ext cx="81534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b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3200" b="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2" name="Picture 4" descr="tải xuống (3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43000"/>
            <a:ext cx="4419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228600" y="4800600"/>
            <a:ext cx="8763000" cy="156966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0" dirty="0">
                <a:solidFill>
                  <a:srgbClr val="FFFF00"/>
                </a:solidFill>
              </a:rPr>
              <a:t>   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Nam.</a:t>
            </a:r>
          </a:p>
        </p:txBody>
      </p:sp>
    </p:spTree>
    <p:extLst>
      <p:ext uri="{BB962C8B-B14F-4D97-AF65-F5344CB8AC3E}">
        <p14:creationId xmlns:p14="http://schemas.microsoft.com/office/powerpoint/2010/main" val="66924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animBg="1"/>
      <p:bldP spid="5837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images (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45720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914400" y="457200"/>
            <a:ext cx="74676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397" name="Picture 5" descr="tải xuống (5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95400"/>
            <a:ext cx="44958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96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1524000" y="2667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i="0" u="none" dirty="0" smtClean="0">
                <a:solidFill>
                  <a:srgbClr val="FFFF00"/>
                </a:solidFill>
                <a:latin typeface="Times New Roman" pitchFamily="18" charset="0"/>
              </a:rPr>
              <a:t>VẬN DỤNG – MỞ RỘNG</a:t>
            </a:r>
            <a:endParaRPr lang="en-US" sz="3600" i="0" u="none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95250" y="853588"/>
            <a:ext cx="8972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dung SGK,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19.2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19.3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33400" y="5943600"/>
            <a:ext cx="830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A0,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" y="15198"/>
            <a:ext cx="1039539" cy="87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80071" y="1600200"/>
            <a:ext cx="7315200" cy="830997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ta.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9267" y="3124200"/>
            <a:ext cx="71041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=&gt; </a:t>
            </a:r>
            <a:r>
              <a:rPr lang="vi-VN" sz="3600" dirty="0" smtClean="0">
                <a:solidFill>
                  <a:srgbClr val="FFFF00"/>
                </a:solidFill>
              </a:rPr>
              <a:t>Giúp </a:t>
            </a:r>
            <a:r>
              <a:rPr lang="vi-VN" sz="3600" dirty="0">
                <a:solidFill>
                  <a:srgbClr val="FFFF00"/>
                </a:solidFill>
              </a:rPr>
              <a:t>phát triển ngành hàng hải, đánh cá và sản xuất muối.</a:t>
            </a:r>
          </a:p>
          <a:p>
            <a:r>
              <a:rPr lang="vi-VN" sz="3600" dirty="0"/>
              <a:t>           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2298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7" grpId="0"/>
      <p:bldP spid="51231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810000" y="2986088"/>
            <a:ext cx="1809750" cy="519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H</a:t>
            </a:r>
            <a:r>
              <a:rPr lang="en-US" altLang="en-US" sz="2800" b="1">
                <a:solidFill>
                  <a:srgbClr val="FF0000"/>
                </a:solidFill>
              </a:rPr>
              <a:t>àng hải</a:t>
            </a:r>
            <a:endParaRPr lang="en-US" altLang="en-US" sz="2400" b="1">
              <a:solidFill>
                <a:srgbClr val="FF0000"/>
              </a:solidFill>
            </a:endParaRPr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81400"/>
            <a:ext cx="457200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019800" y="6477000"/>
            <a:ext cx="222885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Sản xuất muối</a:t>
            </a: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3581400"/>
            <a:ext cx="4554537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181100" y="6477000"/>
            <a:ext cx="222885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Đánh bắt cá</a:t>
            </a:r>
          </a:p>
        </p:txBody>
      </p:sp>
    </p:spTree>
    <p:extLst>
      <p:ext uri="{BB962C8B-B14F-4D97-AF65-F5344CB8AC3E}">
        <p14:creationId xmlns:p14="http://schemas.microsoft.com/office/powerpoint/2010/main" val="274216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  <p:bldP spid="7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3124200" y="2895600"/>
            <a:ext cx="2819400" cy="120032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FFFF00"/>
                </a:solidFill>
              </a:rPr>
              <a:t>KINH TẾ BIỂN</a:t>
            </a:r>
          </a:p>
        </p:txBody>
      </p:sp>
      <p:pic>
        <p:nvPicPr>
          <p:cNvPr id="217091" name="Picture 3" descr="images801296_ngu_dan_bam_bien___phunutoday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2895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 descr="images (8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895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5" descr="tải xuống (7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 descr="tải xuống (6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2895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7" descr="images (10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362200"/>
            <a:ext cx="2895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50" name="Picture 10" descr="Pic10753"/>
          <p:cNvPicPr>
            <a:picLocks noChangeAspect="1" noChangeArrowheads="1"/>
          </p:cNvPicPr>
          <p:nvPr/>
        </p:nvPicPr>
        <p:blipFill>
          <a:blip r:embed="rId7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95800"/>
            <a:ext cx="2895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5" name="Picture 25" descr="muoi"/>
          <p:cNvPicPr>
            <a:picLocks noChangeAspect="1" noChangeArrowheads="1"/>
          </p:cNvPicPr>
          <p:nvPr/>
        </p:nvPicPr>
        <p:blipFill>
          <a:blip r:embed="rId8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2971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0" name="Picture 10" descr="giu-nguyen-muc-thue-xuat-khau-titan145723490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4343400"/>
            <a:ext cx="3048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54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38915" descr="1-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832" y="4069532"/>
            <a:ext cx="9202832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图片 38917" descr="1-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052" y="250469"/>
            <a:ext cx="5730032" cy="620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图片 38918" descr="1-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329" y="2282936"/>
            <a:ext cx="2119671" cy="419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图片 38916" descr="1-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562" y="1516597"/>
            <a:ext cx="2554852" cy="540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2837121" y="980888"/>
            <a:ext cx="3733800" cy="333273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5730" tIns="27865" rIns="55730" bIns="2786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CHUẨN BỊ CHO TIẾT HỌC SAU</a:t>
            </a:r>
            <a:endParaRPr lang="en-US" altLang="en-US" sz="13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86000" y="1560271"/>
            <a:ext cx="4495800" cy="411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5730" tIns="27865" rIns="55730" bIns="27865">
            <a:spAutoFit/>
          </a:bodyPr>
          <a:lstStyle>
            <a:lvl1pPr marL="457200" indent="-4572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lvl="0" algn="just"/>
            <a:r>
              <a:rPr lang="vi-VN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Nghiên </a:t>
            </a:r>
            <a:r>
              <a:rPr lang="vi-VN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cứu </a:t>
            </a:r>
            <a:r>
              <a:rPr lang="en-US" sz="24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19 SGK </a:t>
            </a:r>
            <a:r>
              <a:rPr lang="en-US" sz="24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178.</a:t>
            </a:r>
            <a:endParaRPr lang="en-US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vi-VN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 hiểu về vùng biển ở đất nước em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Tại sao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vi-VN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lại thấp hơn độ muối trung bình của thế giới?</a:t>
            </a:r>
            <a:endParaRPr 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tin (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video,…)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" y="15198"/>
            <a:ext cx="1039539" cy="87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673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254541" y="1000780"/>
            <a:ext cx="85756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nl-NL" sz="2800" b="1" dirty="0" smtClean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Qua đoạn Video vừa xem hãy trả lời các câu hỏi sau:</a:t>
            </a:r>
            <a:endParaRPr lang="nl-NL" sz="2800" b="1" dirty="0">
              <a:solidFill>
                <a:srgbClr val="4BACC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04800" y="3200400"/>
            <a:ext cx="8575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 smtClean="0">
                <a:solidFill>
                  <a:srgbClr val="0000CC"/>
                </a:solidFill>
                <a:latin typeface="Tahoma" pitchFamily="34" charset="0"/>
              </a:rPr>
              <a:t>BÀI 19. BIỂN VÀ ĐẠI DƯƠNG</a:t>
            </a:r>
            <a:endParaRPr lang="en-US" sz="3000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543696"/>
              </p:ext>
            </p:extLst>
          </p:nvPr>
        </p:nvGraphicFramePr>
        <p:xfrm>
          <a:off x="609601" y="1752600"/>
          <a:ext cx="8240070" cy="140208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496990"/>
                <a:gridCol w="2608409"/>
                <a:gridCol w="3134671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biết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en-US" sz="2000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muốn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biết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endParaRPr lang="en-US" sz="2000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Tiểu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en-US" sz="2000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23122" cy="1032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2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609600" y="1995487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u="none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Tiết</a:t>
            </a:r>
            <a:r>
              <a:rPr lang="en-US" u="none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u="none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38 </a:t>
            </a:r>
            <a:r>
              <a:rPr lang="en-US" u="none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- </a:t>
            </a:r>
            <a:r>
              <a:rPr lang="en-US" u="none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Bài</a:t>
            </a:r>
            <a:r>
              <a:rPr lang="en-US" u="none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u="none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18:</a:t>
            </a:r>
            <a:endParaRPr lang="en-US" u="none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04800" y="2397864"/>
            <a:ext cx="86106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000" i="0" u="none" dirty="0" smtClean="0">
                <a:solidFill>
                  <a:srgbClr val="FF0000"/>
                </a:solidFill>
                <a:latin typeface="Tahoma" pitchFamily="34" charset="0"/>
              </a:rPr>
              <a:t>BIỂN VÀ ĐẠI DƯƠNG</a:t>
            </a:r>
            <a:endParaRPr lang="en-US" sz="5000" i="0" u="none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0244" name="Text Box 12"/>
          <p:cNvSpPr txBox="1">
            <a:spLocks noChangeArrowheads="1"/>
          </p:cNvSpPr>
          <p:nvPr/>
        </p:nvSpPr>
        <p:spPr bwMode="auto">
          <a:xfrm>
            <a:off x="838200" y="609600"/>
            <a:ext cx="708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6093" name="WordArt 13"/>
          <p:cNvSpPr>
            <a:spLocks noChangeArrowheads="1" noChangeShapeType="1" noTextEdit="1"/>
          </p:cNvSpPr>
          <p:nvPr/>
        </p:nvSpPr>
        <p:spPr bwMode="auto">
          <a:xfrm>
            <a:off x="1104900" y="855220"/>
            <a:ext cx="7277100" cy="952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Chöông</a:t>
            </a:r>
            <a:r>
              <a:rPr lang="en-US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 V</a:t>
            </a:r>
            <a:r>
              <a:rPr lang="en-US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 – NÖÔÙC TREÂN TRAÙI </a:t>
            </a:r>
            <a:r>
              <a:rPr lang="en-US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ÑAÁT </a:t>
            </a:r>
          </a:p>
        </p:txBody>
      </p:sp>
      <p:sp>
        <p:nvSpPr>
          <p:cNvPr id="46097" name="Text Box 17"/>
          <p:cNvSpPr txBox="1">
            <a:spLocks noChangeArrowheads="1"/>
          </p:cNvSpPr>
          <p:nvPr/>
        </p:nvSpPr>
        <p:spPr bwMode="auto">
          <a:xfrm>
            <a:off x="2876550" y="228600"/>
            <a:ext cx="6115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</a:rPr>
              <a:t>Trường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</a:rPr>
              <a:t> THCS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</a:rPr>
              <a:t>Đoàn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</a:rPr>
              <a:t>Thị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</a:rPr>
              <a:t>Điểm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</a:rPr>
              <a:t> –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</a:rPr>
              <a:t>Địa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</a:rPr>
              <a:t>lí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</a:rPr>
              <a:t> 6</a:t>
            </a:r>
            <a:endParaRPr lang="en-US" sz="2400" u="none" dirty="0">
              <a:solidFill>
                <a:srgbClr val="006600"/>
              </a:solidFill>
              <a:latin typeface="Times New Roman" pitchFamily="18" charset="0"/>
            </a:endParaRPr>
          </a:p>
        </p:txBody>
      </p:sp>
      <p:pic>
        <p:nvPicPr>
          <p:cNvPr id="10247" name="Picture 18" descr="snews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143" y="6092825"/>
            <a:ext cx="8001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AutoShape 18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8534400" y="6324600"/>
            <a:ext cx="381000" cy="304800"/>
          </a:xfrm>
          <a:prstGeom prst="actionButtonMovi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76550" y="6198513"/>
            <a:ext cx="464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23122" cy="1032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839821" y="3188292"/>
            <a:ext cx="7810500" cy="28007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cap="all" dirty="0" err="1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Nội</a:t>
            </a:r>
            <a:r>
              <a:rPr lang="en-US" sz="3200" cap="all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 DUNG </a:t>
            </a:r>
            <a:r>
              <a:rPr lang="en-US" sz="3200" cap="all" dirty="0" err="1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bài</a:t>
            </a:r>
            <a:r>
              <a:rPr lang="en-US" sz="3200" cap="all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cap="all" dirty="0" err="1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học</a:t>
            </a:r>
            <a:endParaRPr lang="en-US" sz="3200" cap="all" dirty="0" smtClean="0">
              <a:ln w="0"/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nl-NL" sz="32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I. Biển và đại dương</a:t>
            </a:r>
            <a:r>
              <a:rPr lang="en-US" sz="3200" cap="all" dirty="0" smtClean="0">
                <a:ln w="0"/>
                <a:solidFill>
                  <a:srgbClr val="99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993300"/>
                </a:solidFill>
              </a:rPr>
              <a:t>II. </a:t>
            </a:r>
            <a:r>
              <a:rPr lang="en-US" sz="3200" b="1" dirty="0" err="1" smtClean="0">
                <a:solidFill>
                  <a:srgbClr val="993300"/>
                </a:solidFill>
              </a:rPr>
              <a:t>Nhiệt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độ</a:t>
            </a:r>
            <a:r>
              <a:rPr lang="en-US" sz="3200" b="1" dirty="0" smtClean="0">
                <a:solidFill>
                  <a:srgbClr val="993300"/>
                </a:solidFill>
              </a:rPr>
              <a:t>, </a:t>
            </a:r>
            <a:r>
              <a:rPr lang="en-US" sz="3200" b="1" dirty="0" err="1" smtClean="0">
                <a:solidFill>
                  <a:srgbClr val="993300"/>
                </a:solidFill>
              </a:rPr>
              <a:t>độ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muối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của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biển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và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đại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dương</a:t>
            </a:r>
            <a:r>
              <a:rPr lang="en-US" sz="3200" b="1" dirty="0" smtClean="0">
                <a:solidFill>
                  <a:srgbClr val="993300"/>
                </a:solidFill>
              </a:rPr>
              <a:t>.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993300"/>
                </a:solidFill>
              </a:rPr>
              <a:t>III. </a:t>
            </a:r>
            <a:r>
              <a:rPr lang="en-US" sz="3200" b="1" dirty="0" err="1" smtClean="0">
                <a:solidFill>
                  <a:srgbClr val="993300"/>
                </a:solidFill>
              </a:rPr>
              <a:t>Sự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vận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động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của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biển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và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đại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dương</a:t>
            </a:r>
            <a:r>
              <a:rPr lang="en-US" sz="3200" b="1" dirty="0" smtClean="0">
                <a:solidFill>
                  <a:srgbClr val="993300"/>
                </a:solidFill>
              </a:rPr>
              <a:t>. </a:t>
            </a:r>
            <a:endParaRPr lang="en-US" sz="3200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6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"/>
                            </p:stCondLst>
                            <p:childTnLst>
                              <p:par>
                                <p:cTn id="3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  <p:bldP spid="46085" grpId="0"/>
      <p:bldP spid="4609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66066" y="986135"/>
            <a:ext cx="36677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nl-NL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Quan sát lược đồ H18.1</a:t>
            </a:r>
            <a:endParaRPr lang="nl-NL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04800" y="3200400"/>
            <a:ext cx="8575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 b="0"/>
              <a:t>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 smtClean="0">
                <a:solidFill>
                  <a:srgbClr val="0000CC"/>
                </a:solidFill>
                <a:latin typeface="Tahoma" pitchFamily="34" charset="0"/>
              </a:rPr>
              <a:t>BÀI 18. BIỂN VÀ ĐẠI DƯƠNG</a:t>
            </a:r>
            <a:endParaRPr lang="en-US" sz="3000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1" y="1510605"/>
            <a:ext cx="373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3924300" y="4419600"/>
            <a:ext cx="5143500" cy="2286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2908518"/>
            <a:ext cx="3733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4863405"/>
            <a:ext cx="373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5" name="Oval 4"/>
          <p:cNvSpPr/>
          <p:nvPr/>
        </p:nvSpPr>
        <p:spPr>
          <a:xfrm>
            <a:off x="5486400" y="4876800"/>
            <a:ext cx="685800" cy="685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5622957" y="5963056"/>
            <a:ext cx="367659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7584332" y="4912468"/>
            <a:ext cx="685800" cy="685800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7758989" y="5963056"/>
            <a:ext cx="396843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" y="-38912"/>
            <a:ext cx="10668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/>
          <p:nvPr/>
        </p:nvPicPr>
        <p:blipFill>
          <a:blip r:embed="rId4"/>
          <a:stretch>
            <a:fillRect/>
          </a:stretch>
        </p:blipFill>
        <p:spPr>
          <a:xfrm>
            <a:off x="4065317" y="1187784"/>
            <a:ext cx="4789218" cy="34164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43400" y="4419600"/>
            <a:ext cx="4191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AutoShape 4"/>
          <p:cNvSpPr>
            <a:spLocks noChangeArrowheads="1"/>
          </p:cNvSpPr>
          <p:nvPr/>
        </p:nvSpPr>
        <p:spPr bwMode="auto">
          <a:xfrm>
            <a:off x="5095232" y="828171"/>
            <a:ext cx="1940668" cy="287777"/>
          </a:xfrm>
          <a:prstGeom prst="wedgeRectCallout">
            <a:avLst>
              <a:gd name="adj1" fmla="val 23166"/>
              <a:gd name="adj2" fmla="val 159735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en-US" sz="2400" dirty="0"/>
          </a:p>
          <a:p>
            <a:pPr algn="ctr" eaLnBrk="1" hangingPunct="1">
              <a:defRPr/>
            </a:pPr>
            <a:endParaRPr lang="en-US" sz="2400" dirty="0">
              <a:cs typeface="Times New Roman" pitchFamily="18" charset="0"/>
            </a:endParaRPr>
          </a:p>
        </p:txBody>
      </p:sp>
      <p:sp>
        <p:nvSpPr>
          <p:cNvPr id="26" name="AutoShape 5"/>
          <p:cNvSpPr>
            <a:spLocks noChangeArrowheads="1"/>
          </p:cNvSpPr>
          <p:nvPr/>
        </p:nvSpPr>
        <p:spPr bwMode="auto">
          <a:xfrm>
            <a:off x="5283300" y="3117056"/>
            <a:ext cx="1752600" cy="342900"/>
          </a:xfrm>
          <a:prstGeom prst="wedgeRectCallout">
            <a:avLst>
              <a:gd name="adj1" fmla="val -4056"/>
              <a:gd name="adj2" fmla="val -211882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AutoShape 7"/>
          <p:cNvSpPr>
            <a:spLocks noChangeArrowheads="1"/>
          </p:cNvSpPr>
          <p:nvPr/>
        </p:nvSpPr>
        <p:spPr bwMode="auto">
          <a:xfrm>
            <a:off x="7212249" y="1567467"/>
            <a:ext cx="1905000" cy="352022"/>
          </a:xfrm>
          <a:prstGeom prst="wedgeRectCallout">
            <a:avLst>
              <a:gd name="adj1" fmla="val 11208"/>
              <a:gd name="adj2" fmla="val 135376"/>
            </a:avLst>
          </a:prstGeom>
          <a:gradFill rotWithShape="1">
            <a:gsLst>
              <a:gs pos="0">
                <a:srgbClr val="00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AutoShape 5"/>
          <p:cNvSpPr>
            <a:spLocks noChangeArrowheads="1"/>
          </p:cNvSpPr>
          <p:nvPr/>
        </p:nvSpPr>
        <p:spPr bwMode="auto">
          <a:xfrm>
            <a:off x="7226030" y="3288506"/>
            <a:ext cx="1524000" cy="342900"/>
          </a:xfrm>
          <a:prstGeom prst="wedgeRectCallout">
            <a:avLst>
              <a:gd name="adj1" fmla="val -35782"/>
              <a:gd name="adj2" fmla="val -230820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AutoShape 7"/>
          <p:cNvSpPr>
            <a:spLocks noChangeArrowheads="1"/>
          </p:cNvSpPr>
          <p:nvPr/>
        </p:nvSpPr>
        <p:spPr bwMode="auto">
          <a:xfrm>
            <a:off x="3962400" y="1600200"/>
            <a:ext cx="1905000" cy="352022"/>
          </a:xfrm>
          <a:prstGeom prst="wedgeRectCallout">
            <a:avLst>
              <a:gd name="adj1" fmla="val -13303"/>
              <a:gd name="adj2" fmla="val 143666"/>
            </a:avLst>
          </a:prstGeom>
          <a:gradFill rotWithShape="1">
            <a:gsLst>
              <a:gs pos="0">
                <a:srgbClr val="00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46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8" grpId="0" animBg="1"/>
      <p:bldP spid="3" grpId="0"/>
      <p:bldP spid="11" grpId="0"/>
      <p:bldP spid="12" grpId="0"/>
      <p:bldP spid="5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images (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5" name="Picture 5" descr="tải xuống (8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9000"/>
            <a:ext cx="4343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7" name="Picture 7" descr="images (7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4343400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8" name="Picture 8" descr="images (8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25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SC079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382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69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tải xuố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321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5" name="Picture 3" descr="images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321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 descr="images (3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10000"/>
            <a:ext cx="46482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23035" y="3210580"/>
            <a:ext cx="914400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C00000"/>
            </a:solidFill>
            <a:prstDash val="sysDot"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hiếm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9158" name="Picture 6" descr="images (10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44196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56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3156099" y="2667000"/>
            <a:ext cx="2819400" cy="156966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 TẾ BIỂN</a:t>
            </a:r>
          </a:p>
        </p:txBody>
      </p:sp>
      <p:pic>
        <p:nvPicPr>
          <p:cNvPr id="217091" name="Picture 3" descr="images801296_ngu_dan_bam_bien___phunutoday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2895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 descr="images (8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895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5" descr="tải xuống (7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 descr="tải xuống (6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30861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7" descr="images (10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362200"/>
            <a:ext cx="2895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50" name="Picture 10" descr="Pic10753"/>
          <p:cNvPicPr>
            <a:picLocks noChangeAspect="1" noChangeArrowheads="1"/>
          </p:cNvPicPr>
          <p:nvPr/>
        </p:nvPicPr>
        <p:blipFill>
          <a:blip r:embed="rId7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95800"/>
            <a:ext cx="2895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5" name="Picture 25" descr="muoi"/>
          <p:cNvPicPr>
            <a:picLocks noChangeAspect="1" noChangeArrowheads="1"/>
          </p:cNvPicPr>
          <p:nvPr/>
        </p:nvPicPr>
        <p:blipFill>
          <a:blip r:embed="rId8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2971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0" name="Picture 10" descr="giu-nguyen-muc-thue-xuat-khau-titan145723490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4343400"/>
            <a:ext cx="3048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78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sng" strike="noStrike" cap="none" normalizeH="0" baseline="0" smtClean="0">
            <a:ln>
              <a:noFill/>
            </a:ln>
            <a:solidFill>
              <a:srgbClr val="090703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sng" strike="noStrike" cap="none" normalizeH="0" baseline="0" smtClean="0">
            <a:ln>
              <a:noFill/>
            </a:ln>
            <a:solidFill>
              <a:srgbClr val="090703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1304</Words>
  <Application>Microsoft Office PowerPoint</Application>
  <PresentationFormat>On-screen Show (4:3)</PresentationFormat>
  <Paragraphs>152</Paragraphs>
  <Slides>29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Mountain Top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</dc:creator>
  <cp:lastModifiedBy>OS</cp:lastModifiedBy>
  <cp:revision>43</cp:revision>
  <dcterms:created xsi:type="dcterms:W3CDTF">2021-07-18T20:32:36Z</dcterms:created>
  <dcterms:modified xsi:type="dcterms:W3CDTF">2021-07-26T00:32:56Z</dcterms:modified>
</cp:coreProperties>
</file>